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331" r:id="rId4"/>
    <p:sldId id="326" r:id="rId5"/>
    <p:sldId id="321" r:id="rId6"/>
    <p:sldId id="319" r:id="rId7"/>
    <p:sldId id="299" r:id="rId8"/>
    <p:sldId id="323" r:id="rId9"/>
    <p:sldId id="300" r:id="rId10"/>
    <p:sldId id="314" r:id="rId11"/>
    <p:sldId id="330"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A242"/>
    <a:srgbClr val="B894ED"/>
    <a:srgbClr val="FFFFFF"/>
    <a:srgbClr val="BED5B4"/>
    <a:srgbClr val="5687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443"/>
    <p:restoredTop sz="58333"/>
  </p:normalViewPr>
  <p:slideViewPr>
    <p:cSldViewPr snapToGrid="0" snapToObjects="1" showGuides="1">
      <p:cViewPr varScale="1">
        <p:scale>
          <a:sx n="46" d="100"/>
          <a:sy n="46" d="100"/>
        </p:scale>
        <p:origin x="620" y="5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0202F3-3BA1-D44F-A5FE-97742D928305}" type="datetimeFigureOut">
              <a:rPr lang="en-US" smtClean="0"/>
              <a:t>8/2/2019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79EA9-81FC-104E-9849-DEF4082A1D56}" type="slidenum">
              <a:rPr lang="en-US" smtClean="0"/>
              <a:t>‹#›</a:t>
            </a:fld>
            <a:endParaRPr lang="en-US"/>
          </a:p>
        </p:txBody>
      </p:sp>
    </p:spTree>
    <p:extLst>
      <p:ext uri="{BB962C8B-B14F-4D97-AF65-F5344CB8AC3E}">
        <p14:creationId xmlns:p14="http://schemas.microsoft.com/office/powerpoint/2010/main" val="2575156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LjUKGBipJZA&amp;feature=youtu.be&amp;t=50"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nam04.safelinks.protection.outlook.com/?url=https%3A%2F%2Fwww.youtube.com%2Fwatch%3Fv%3DLjUKGBipJZA%26feature%3Dyoutu.be%26t%3D50&amp;data=02%7C01%7Cdlittle%40elon.edu%7Ca7be53e40a3b414a06a008d706f55144%7Cba18326d711f4ae286816115493a7a53%7C1%7C0%7C636985523024984028&amp;sdata=mQn8AKkFZtaM%2FFhGKO5VPtEvQGunUoxTsH3Vj5t%2BGgU%3D&amp;reserved=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lickr.com/photos/gforsyth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Wednesday 4:00pm-4:45pm Alexander</a:t>
            </a:r>
          </a:p>
          <a:p>
            <a:endParaRPr lang="en-US" sz="1200" b="0" kern="1200" dirty="0">
              <a:solidFill>
                <a:schemeClr val="tx1"/>
              </a:solidFill>
              <a:effectLst/>
              <a:latin typeface="+mn-lt"/>
              <a:ea typeface="+mn-ea"/>
              <a:cs typeface="+mn-cs"/>
            </a:endParaRPr>
          </a:p>
          <a:p>
            <a:r>
              <a:rPr lang="en-US" dirty="0"/>
              <a:t>Teaching so that ALL Students Can Learn: UDL</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In this interactive session, we will introduce and discuss the rationale and principles for Universal Design for Learning (UDL), an approach to designing learning environments to make them accessible to a diverse set of learners (and teachers).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Outline: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4:00-4:07 	(7 min) 	Introduction, Overview &amp; Definitions: slides 2-5, including video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4:08-4:15 	(7 min) 	Jane set up: Slide 5-6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rPr>
              <a:t>4:15-4:35	(20 min)	UDL principles + activity (10 + 10): Slide 7-9</a:t>
            </a:r>
          </a:p>
          <a:p>
            <a:r>
              <a:rPr lang="en-US" dirty="0"/>
              <a:t>4:35-4:45 	</a:t>
            </a:r>
            <a:r>
              <a:rPr lang="en-US" sz="1200" kern="1200" dirty="0">
                <a:solidFill>
                  <a:schemeClr val="tx1"/>
                </a:solidFill>
                <a:effectLst/>
                <a:latin typeface="+mn-lt"/>
                <a:ea typeface="+mn-ea"/>
                <a:cs typeface="+mn-cs"/>
              </a:rPr>
              <a:t>(8-10 mins) 	Addressing UDL as a faculty developer and wrap up: Slide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F579EA9-81FC-104E-9849-DEF4082A1D56}" type="slidenum">
              <a:rPr lang="en-US" smtClean="0"/>
              <a:t>1</a:t>
            </a:fld>
            <a:endParaRPr lang="en-US"/>
          </a:p>
        </p:txBody>
      </p:sp>
    </p:spTree>
    <p:extLst>
      <p:ext uri="{BB962C8B-B14F-4D97-AF65-F5344CB8AC3E}">
        <p14:creationId xmlns:p14="http://schemas.microsoft.com/office/powerpoint/2010/main" val="2968464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4:35-4:45 (10 min)  to discuss &amp; wrap up</a:t>
            </a:r>
          </a:p>
          <a:p>
            <a:endParaRPr lang="en-US" dirty="0"/>
          </a:p>
          <a:p>
            <a:r>
              <a:rPr lang="en-US" dirty="0"/>
              <a:t>Handouts:</a:t>
            </a:r>
          </a:p>
          <a:p>
            <a:pPr marL="171450" indent="-171450">
              <a:buFont typeface="Arial" panose="020B0604020202020204" pitchFamily="34" charset="0"/>
              <a:buChar char="•"/>
            </a:pPr>
            <a:r>
              <a:rPr lang="en-US" dirty="0"/>
              <a:t>Resources – practical tips</a:t>
            </a:r>
          </a:p>
          <a:p>
            <a:pPr marL="171450" indent="-171450">
              <a:buFont typeface="Arial" panose="020B0604020202020204" pitchFamily="34" charset="0"/>
              <a:buChar char="•"/>
            </a:pPr>
            <a:r>
              <a:rPr lang="en-US" dirty="0"/>
              <a:t>References</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Q&amp;A: </a:t>
            </a:r>
            <a:r>
              <a:rPr lang="en-US" sz="1200" kern="1200" dirty="0">
                <a:solidFill>
                  <a:schemeClr val="tx1"/>
                </a:solidFill>
                <a:effectLst/>
                <a:latin typeface="+mn-lt"/>
                <a:ea typeface="+mn-ea"/>
                <a:cs typeface="+mn-cs"/>
              </a:rPr>
              <a:t>We would be glad to entertain questions, but please do not feel obligated to stay, as we are at the end of the session time.</a:t>
            </a:r>
            <a:endParaRPr lang="en-US" dirty="0"/>
          </a:p>
          <a:p>
            <a:endParaRPr lang="en-US" dirty="0"/>
          </a:p>
        </p:txBody>
      </p:sp>
      <p:sp>
        <p:nvSpPr>
          <p:cNvPr id="4" name="Slide Number Placeholder 3"/>
          <p:cNvSpPr>
            <a:spLocks noGrp="1"/>
          </p:cNvSpPr>
          <p:nvPr>
            <p:ph type="sldNum" sz="quarter" idx="10"/>
          </p:nvPr>
        </p:nvSpPr>
        <p:spPr/>
        <p:txBody>
          <a:bodyPr/>
          <a:lstStyle/>
          <a:p>
            <a:fld id="{FF579EA9-81FC-104E-9849-DEF4082A1D56}" type="slidenum">
              <a:rPr lang="en-US" smtClean="0"/>
              <a:t>10</a:t>
            </a:fld>
            <a:endParaRPr lang="en-US"/>
          </a:p>
        </p:txBody>
      </p:sp>
    </p:spTree>
    <p:extLst>
      <p:ext uri="{BB962C8B-B14F-4D97-AF65-F5344CB8AC3E}">
        <p14:creationId xmlns:p14="http://schemas.microsoft.com/office/powerpoint/2010/main" val="2151418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Wednesday 4:00pm-4:45pm Alexander</a:t>
            </a:r>
          </a:p>
          <a:p>
            <a:endParaRPr lang="en-US" sz="1200" b="0" kern="1200" dirty="0">
              <a:solidFill>
                <a:schemeClr val="tx1"/>
              </a:solidFill>
              <a:effectLst/>
              <a:latin typeface="+mn-lt"/>
              <a:ea typeface="+mn-ea"/>
              <a:cs typeface="+mn-cs"/>
            </a:endParaRPr>
          </a:p>
          <a:p>
            <a:r>
              <a:rPr lang="en-US" dirty="0"/>
              <a:t>Teaching so that ALL Students Can Learn: UDL</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In this interactive session, we will introduce and discuss the rationale and principles for Universal Design for Learning (UDL), an approach to designing learning environments to make them accessible to a diverse set of learners (and teachers).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Outline: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4:00-4:07 	(7 min) 	Introduction, Overview &amp; Definitions: slides 2-5, including video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4:08-4:15 	(7 min) 	Jane set up: Slide 5-6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rPr>
              <a:t>4:15-4:35	(20 min)	UDL principles + activity (10 + 10): Slide 7-9</a:t>
            </a:r>
          </a:p>
          <a:p>
            <a:r>
              <a:rPr lang="en-US" dirty="0"/>
              <a:t>4:35-4:45 	</a:t>
            </a:r>
            <a:r>
              <a:rPr lang="en-US" sz="1200" kern="1200" dirty="0">
                <a:solidFill>
                  <a:schemeClr val="tx1"/>
                </a:solidFill>
                <a:effectLst/>
                <a:latin typeface="+mn-lt"/>
                <a:ea typeface="+mn-ea"/>
                <a:cs typeface="+mn-cs"/>
              </a:rPr>
              <a:t>(8-10 mins) 	Addressing UDL as a faculty developer and wrap up: Slide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F579EA9-81FC-104E-9849-DEF4082A1D56}" type="slidenum">
              <a:rPr lang="en-US" smtClean="0"/>
              <a:t>11</a:t>
            </a:fld>
            <a:endParaRPr lang="en-US"/>
          </a:p>
        </p:txBody>
      </p:sp>
    </p:spTree>
    <p:extLst>
      <p:ext uri="{BB962C8B-B14F-4D97-AF65-F5344CB8AC3E}">
        <p14:creationId xmlns:p14="http://schemas.microsoft.com/office/powerpoint/2010/main" val="2605945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DL: Questioning your assumptions – practicing an assets-based approach</a:t>
            </a:r>
          </a:p>
          <a:p>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Our examples</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DL: example about students who needed accommodations in a writing-intensive class</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PF: teaching adult students who were sleeping in class – often they were coming in after their work day and before they went home; empathy and awareness about what I attribute student behaviors to</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Write/Talk in pairs –</a:t>
            </a: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Practice: Take an assets-based approach </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Think about a common teaching/learning situation. </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What’s possible if you take an assets-based approach to your assumptions in this experience?</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How might that be different? For you or for students?</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What assumptions might you have/might you have differently?</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What happens if you re-frame your assumptions?</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Be aware of unconscious biases that we all may have.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Understand that these biases may affect the way we behave towards, and evaluate, students. Although we are not consciously aware of having these attitudes, it doesn’t mean that we cannot control our behavior or think of ways to reduce the influence of these unconscious tendencies. Awareness is the first step.</a:t>
            </a:r>
          </a:p>
          <a:p>
            <a:endParaRPr lang="en-US" dirty="0"/>
          </a:p>
        </p:txBody>
      </p:sp>
      <p:sp>
        <p:nvSpPr>
          <p:cNvPr id="4" name="Slide Number Placeholder 3"/>
          <p:cNvSpPr>
            <a:spLocks noGrp="1"/>
          </p:cNvSpPr>
          <p:nvPr>
            <p:ph type="sldNum" sz="quarter" idx="10"/>
          </p:nvPr>
        </p:nvSpPr>
        <p:spPr/>
        <p:txBody>
          <a:bodyPr/>
          <a:lstStyle/>
          <a:p>
            <a:fld id="{FF579EA9-81FC-104E-9849-DEF4082A1D56}" type="slidenum">
              <a:rPr lang="en-US" smtClean="0"/>
              <a:t>12</a:t>
            </a:fld>
            <a:endParaRPr lang="en-US"/>
          </a:p>
        </p:txBody>
      </p:sp>
    </p:spTree>
    <p:extLst>
      <p:ext uri="{BB962C8B-B14F-4D97-AF65-F5344CB8AC3E}">
        <p14:creationId xmlns:p14="http://schemas.microsoft.com/office/powerpoint/2010/main" val="1746263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4:00-4:07 (7 min) Introduction, Overview &amp; Definitions</a:t>
            </a:r>
            <a:r>
              <a:rPr lang="en-US" sz="1200" b="0" i="0" u="none" strike="noStrike" kern="1200" dirty="0">
                <a:solidFill>
                  <a:schemeClr val="tx1"/>
                </a:solidFill>
                <a:effectLst/>
                <a:latin typeface="+mn-lt"/>
                <a:ea typeface="+mn-ea"/>
                <a:cs typeface="+mn-cs"/>
              </a:rPr>
              <a:t> (slides 2-4, including video)</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Goals, Topics covered</a:t>
            </a:r>
          </a:p>
          <a:p>
            <a:endParaRPr lang="en-US" dirty="0"/>
          </a:p>
          <a:p>
            <a:pPr marL="171450" indent="-171450">
              <a:buFont typeface="Arial" panose="020B0604020202020204" pitchFamily="34" charset="0"/>
              <a:buChar char="•"/>
            </a:pPr>
            <a:r>
              <a:rPr lang="en-US" dirty="0"/>
              <a:t>Note-taking: Google doc for note-taking (in a class, recruit volunteers, discuss how to add in questions that the group/individuals can answer) </a:t>
            </a:r>
          </a:p>
          <a:p>
            <a:pPr marL="171450" indent="-171450">
              <a:buFont typeface="Arial" panose="020B0604020202020204" pitchFamily="34" charset="0"/>
              <a:buChar char="•"/>
            </a:pPr>
            <a:r>
              <a:rPr lang="en-US" dirty="0"/>
              <a:t>We will trade off taking notes on Google doc </a:t>
            </a:r>
          </a:p>
          <a:p>
            <a:pPr marL="171450" indent="-171450">
              <a:buFont typeface="Arial" panose="020B0604020202020204" pitchFamily="34" charset="0"/>
              <a:buChar char="•"/>
            </a:pPr>
            <a:r>
              <a:rPr lang="en-US" dirty="0"/>
              <a:t>briefly explain our choices, to make them transparent)</a:t>
            </a:r>
          </a:p>
        </p:txBody>
      </p:sp>
      <p:sp>
        <p:nvSpPr>
          <p:cNvPr id="4" name="Slide Number Placeholder 3"/>
          <p:cNvSpPr>
            <a:spLocks noGrp="1"/>
          </p:cNvSpPr>
          <p:nvPr>
            <p:ph type="sldNum" sz="quarter" idx="10"/>
          </p:nvPr>
        </p:nvSpPr>
        <p:spPr/>
        <p:txBody>
          <a:bodyPr/>
          <a:lstStyle/>
          <a:p>
            <a:fld id="{FF579EA9-81FC-104E-9849-DEF4082A1D56}" type="slidenum">
              <a:rPr lang="en-US" smtClean="0"/>
              <a:t>2</a:t>
            </a:fld>
            <a:endParaRPr lang="en-US"/>
          </a:p>
        </p:txBody>
      </p:sp>
    </p:spTree>
    <p:extLst>
      <p:ext uri="{BB962C8B-B14F-4D97-AF65-F5344CB8AC3E}">
        <p14:creationId xmlns:p14="http://schemas.microsoft.com/office/powerpoint/2010/main" val="1521587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a clip McGill video: Universal Design 0:50-2:04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https://www.youtube.com/watch?v=LjUKGBipJZA&amp;feature=youtu.be&amp;t=50</a:t>
            </a:r>
            <a:r>
              <a:rPr lang="en-US"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&lt;iframe width="560" height="315" </a:t>
            </a:r>
            <a:r>
              <a:rPr lang="en-US" sz="1200" b="0" i="0" kern="1200" dirty="0" err="1">
                <a:solidFill>
                  <a:schemeClr val="tx1"/>
                </a:solidFill>
                <a:effectLst/>
                <a:latin typeface="+mn-lt"/>
                <a:ea typeface="+mn-ea"/>
                <a:cs typeface="+mn-cs"/>
              </a:rPr>
              <a:t>src</a:t>
            </a:r>
            <a:r>
              <a:rPr lang="en-US"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hlinkClick r:id="rId4" tooltip="Original URL:&#10;https://www.youtube.com/watch?v=LjUKGBipJZA&amp;feature=youtu.be&amp;t=50&#10;&#10;Click to follow link."/>
              </a:rPr>
              <a:t>https://www.youtube.com/watch?v=LjUKGBipJZA&amp;feature=youtu.be&amp;t=50</a:t>
            </a:r>
            <a:r>
              <a:rPr lang="en-US" sz="1200" b="0" i="0" kern="1200" dirty="0">
                <a:solidFill>
                  <a:schemeClr val="tx1"/>
                </a:solidFill>
                <a:effectLst/>
                <a:latin typeface="+mn-lt"/>
                <a:ea typeface="+mn-ea"/>
                <a:cs typeface="+mn-cs"/>
              </a:rPr>
              <a:t>" frameborder="0" allow="accelerometer; </a:t>
            </a:r>
            <a:r>
              <a:rPr lang="en-US" sz="1200" b="0" i="0" kern="1200" dirty="0" err="1">
                <a:solidFill>
                  <a:schemeClr val="tx1"/>
                </a:solidFill>
                <a:effectLst/>
                <a:latin typeface="+mn-lt"/>
                <a:ea typeface="+mn-ea"/>
                <a:cs typeface="+mn-cs"/>
              </a:rPr>
              <a:t>autoplay</a:t>
            </a:r>
            <a:r>
              <a:rPr lang="en-US" sz="1200" b="0" i="0" kern="1200" dirty="0">
                <a:solidFill>
                  <a:schemeClr val="tx1"/>
                </a:solidFill>
                <a:effectLst/>
                <a:latin typeface="+mn-lt"/>
                <a:ea typeface="+mn-ea"/>
                <a:cs typeface="+mn-cs"/>
              </a:rPr>
              <a:t>; encrypted-media; gyroscope; picture-in-picture" </a:t>
            </a:r>
            <a:r>
              <a:rPr lang="en-US" sz="1200" b="0" i="0" kern="1200" dirty="0" err="1">
                <a:solidFill>
                  <a:schemeClr val="tx1"/>
                </a:solidFill>
                <a:effectLst/>
                <a:latin typeface="+mn-lt"/>
                <a:ea typeface="+mn-ea"/>
                <a:cs typeface="+mn-cs"/>
              </a:rPr>
              <a:t>allowfullscreen</a:t>
            </a:r>
            <a:r>
              <a:rPr lang="en-US" sz="1200" b="0" i="0" kern="1200" dirty="0">
                <a:solidFill>
                  <a:schemeClr val="tx1"/>
                </a:solidFill>
                <a:effectLst/>
                <a:latin typeface="+mn-lt"/>
                <a:ea typeface="+mn-ea"/>
                <a:cs typeface="+mn-cs"/>
              </a:rPr>
              <a:t>&gt;&lt;/iframe&gt;</a:t>
            </a:r>
          </a:p>
          <a:p>
            <a:endParaRPr lang="en-US" dirty="0"/>
          </a:p>
        </p:txBody>
      </p:sp>
      <p:sp>
        <p:nvSpPr>
          <p:cNvPr id="4" name="Slide Number Placeholder 3"/>
          <p:cNvSpPr>
            <a:spLocks noGrp="1"/>
          </p:cNvSpPr>
          <p:nvPr>
            <p:ph type="sldNum" sz="quarter" idx="5"/>
          </p:nvPr>
        </p:nvSpPr>
        <p:spPr/>
        <p:txBody>
          <a:bodyPr/>
          <a:lstStyle/>
          <a:p>
            <a:fld id="{FF579EA9-81FC-104E-9849-DEF4082A1D56}" type="slidenum">
              <a:rPr lang="en-US" smtClean="0"/>
              <a:t>3</a:t>
            </a:fld>
            <a:endParaRPr lang="en-US"/>
          </a:p>
        </p:txBody>
      </p:sp>
    </p:spTree>
    <p:extLst>
      <p:ext uri="{BB962C8B-B14F-4D97-AF65-F5344CB8AC3E}">
        <p14:creationId xmlns:p14="http://schemas.microsoft.com/office/powerpoint/2010/main" val="3826120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UDL</a:t>
            </a:r>
            <a:r>
              <a:rPr lang="en-US" sz="1100" dirty="0"/>
              <a:t>=educational framework based on research in the learning sciences, including cognitive neuroscience, that guides the development of flexible learning environments that can accommodate individual learning differences</a:t>
            </a:r>
          </a:p>
          <a:p>
            <a:pPr marL="0" indent="0">
              <a:buNone/>
            </a:pPr>
            <a:endParaRPr lang="en-US" sz="1100" dirty="0"/>
          </a:p>
          <a:p>
            <a:pPr marL="0" indent="0">
              <a:buNone/>
            </a:pPr>
            <a:r>
              <a:rPr lang="en-US" sz="1100" dirty="0"/>
              <a:t>Inclusive education is “an educational philosophy and practice that aims to improve learning and active participation of all students in a common educational context.” (</a:t>
            </a:r>
            <a:r>
              <a:rPr lang="en-US" sz="1100" dirty="0" err="1"/>
              <a:t>Moriña</a:t>
            </a:r>
            <a:r>
              <a:rPr lang="en-US" sz="1100" dirty="0"/>
              <a:t>,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F579EA9-81FC-104E-9849-DEF4082A1D56}" type="slidenum">
              <a:rPr lang="en-US" smtClean="0"/>
              <a:t>4</a:t>
            </a:fld>
            <a:endParaRPr lang="en-US"/>
          </a:p>
        </p:txBody>
      </p:sp>
    </p:spTree>
    <p:extLst>
      <p:ext uri="{BB962C8B-B14F-4D97-AF65-F5344CB8AC3E}">
        <p14:creationId xmlns:p14="http://schemas.microsoft.com/office/powerpoint/2010/main" val="674490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 min</a:t>
            </a:r>
          </a:p>
          <a:p>
            <a:r>
              <a:rPr lang="en-US" dirty="0"/>
              <a:t>Broad framing – UD for L as </a:t>
            </a:r>
          </a:p>
          <a:p>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 pedagogical issue – based on evidence-based teaching and learning strategies, research from learning sciences…</a:t>
            </a:r>
          </a:p>
          <a:p>
            <a:pPr marL="228600" indent="-228600">
              <a:buFont typeface="+mj-lt"/>
              <a:buAutoNum type="arabicPeriod"/>
            </a:pPr>
            <a:r>
              <a:rPr lang="en-US" dirty="0"/>
              <a:t>a social justice/equity issue – connected to Inclusive education; </a:t>
            </a:r>
          </a:p>
          <a:p>
            <a:pPr marL="685800" lvl="1" indent="-228600">
              <a:buFont typeface="Arial" panose="020B0604020202020204" pitchFamily="34" charset="0"/>
              <a:buChar char="•"/>
            </a:pPr>
            <a:r>
              <a:rPr lang="en-US" dirty="0"/>
              <a:t>Just thing to do; we are from a variety of institutions, with diversity along many dimensions – how to provide an equitable experience for students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An accessibility issue -- Addressing problems with the learning environment that can help all students learn, rather than individual problems that only address one student’s needs.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Emphasizes an asset-based approach instead of deficit-based</a:t>
            </a:r>
            <a:endParaRPr lang="en-US" dirty="0"/>
          </a:p>
          <a:p>
            <a:endParaRPr lang="en-US" dirty="0"/>
          </a:p>
          <a:p>
            <a:r>
              <a:rPr lang="en-US" dirty="0"/>
              <a:t>Benefits individual and community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Image: </a:t>
            </a:r>
            <a:r>
              <a:rPr lang="en-US" dirty="0">
                <a:hlinkClick r:id="rId3" tooltip="Go to Giulia Forsythe's photostream"/>
              </a:rPr>
              <a:t>Giulia Forsythe</a:t>
            </a:r>
            <a:r>
              <a:rPr lang="en-US" dirty="0"/>
              <a:t> : https://</a:t>
            </a:r>
            <a:r>
              <a:rPr lang="en-US" dirty="0" err="1"/>
              <a:t>www.flickr.com</a:t>
            </a:r>
            <a:r>
              <a:rPr lang="en-US" dirty="0"/>
              <a:t>/photos/</a:t>
            </a:r>
            <a:r>
              <a:rPr lang="en-US" dirty="0" err="1"/>
              <a:t>gforsythe</a:t>
            </a:r>
            <a:r>
              <a:rPr lang="en-US" dirty="0"/>
              <a:t>/8527950743</a:t>
            </a:r>
          </a:p>
          <a:p>
            <a:endParaRPr lang="en-US" dirty="0"/>
          </a:p>
          <a:p>
            <a:endParaRPr lang="en-US" dirty="0"/>
          </a:p>
        </p:txBody>
      </p:sp>
      <p:sp>
        <p:nvSpPr>
          <p:cNvPr id="4" name="Slide Number Placeholder 3"/>
          <p:cNvSpPr>
            <a:spLocks noGrp="1"/>
          </p:cNvSpPr>
          <p:nvPr>
            <p:ph type="sldNum" sz="quarter" idx="10"/>
          </p:nvPr>
        </p:nvSpPr>
        <p:spPr/>
        <p:txBody>
          <a:bodyPr/>
          <a:lstStyle/>
          <a:p>
            <a:fld id="{FF579EA9-81FC-104E-9849-DEF4082A1D56}" type="slidenum">
              <a:rPr lang="en-US" smtClean="0"/>
              <a:t>5</a:t>
            </a:fld>
            <a:endParaRPr lang="en-US"/>
          </a:p>
        </p:txBody>
      </p:sp>
    </p:spTree>
    <p:extLst>
      <p:ext uri="{BB962C8B-B14F-4D97-AF65-F5344CB8AC3E}">
        <p14:creationId xmlns:p14="http://schemas.microsoft.com/office/powerpoint/2010/main" val="3621400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4:08-4:15</a:t>
            </a:r>
            <a:r>
              <a:rPr lang="en-US" dirty="0"/>
              <a:t> (7 min) </a:t>
            </a:r>
            <a:r>
              <a:rPr lang="en-US" b="1" dirty="0"/>
              <a:t>Jane</a:t>
            </a:r>
          </a:p>
          <a:p>
            <a:endParaRPr lang="en-US" dirty="0"/>
          </a:p>
          <a:p>
            <a:r>
              <a:rPr lang="en-US" dirty="0"/>
              <a:t>If UDL is based on equity of access, implied is unequal and/or diversity.</a:t>
            </a:r>
          </a:p>
          <a:p>
            <a:r>
              <a:rPr lang="en-US" dirty="0"/>
              <a:t>-Diversity is multidimensional, yes? What kinds of diversity have you encountered? (gender, sexual orientation, ethnic group, race, culture, socio-economic, neurotypical/atypical, physical or cognitive differences, life experiences, life constraints)</a:t>
            </a:r>
          </a:p>
          <a:p>
            <a:endParaRPr lang="en-US" dirty="0"/>
          </a:p>
          <a:p>
            <a:r>
              <a:rPr lang="en-US" dirty="0"/>
              <a:t>Activity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Take 1 minute to recall an experience in which either a) the learning opportunity was inequitable or inaccessible OR b) that successfully provided opportunity for a diverse population to learn.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Take 1 minute to pair up and introduce yourselves to one another.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Take 2 + 2 minutes to briefly share your experience. I will prompt you to switch at the 2-min mark.</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1 min debrief – Let’s hear from two people – one who heard or experienced a challenge and one who heard or experienced a success.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F579EA9-81FC-104E-9849-DEF4082A1D56}" type="slidenum">
              <a:rPr lang="en-US" smtClean="0"/>
              <a:t>6</a:t>
            </a:fld>
            <a:endParaRPr lang="en-US"/>
          </a:p>
        </p:txBody>
      </p:sp>
    </p:spTree>
    <p:extLst>
      <p:ext uri="{BB962C8B-B14F-4D97-AF65-F5344CB8AC3E}">
        <p14:creationId xmlns:p14="http://schemas.microsoft.com/office/powerpoint/2010/main" val="452622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rPr>
              <a:t>4:15-4:35	UDL principles + activity (10 + 10)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D4D4D"/>
                </a:solidFill>
                <a:latin typeface="Arial" panose="020B0604020202020204" pitchFamily="34" charset="0"/>
              </a:rPr>
              <a:t>10 min to set-up and go into a little more detail with examples in next slides; Jane &amp; Deandra divide up and take turns explaining &amp; giving examples of each principle</a:t>
            </a:r>
          </a:p>
          <a:p>
            <a:endParaRPr lang="en-US" dirty="0"/>
          </a:p>
          <a:p>
            <a:r>
              <a:rPr lang="en-US" dirty="0"/>
              <a:t>“UDL helps address learner variability by suggesting flexible goals, methods, materials, and assessments that empower educators to meet these varied needs.”</a:t>
            </a:r>
          </a:p>
          <a:p>
            <a:r>
              <a:rPr lang="en-US" dirty="0"/>
              <a:t>-instructors should (a) provide content or materials in multiple formats, (b) give learners multiple ways to show what they know, and (c) use multiple methods of motivating learners.</a:t>
            </a:r>
          </a:p>
          <a:p>
            <a:r>
              <a:rPr lang="en-US" dirty="0"/>
              <a:t>http://</a:t>
            </a:r>
            <a:r>
              <a:rPr lang="en-US" dirty="0" err="1"/>
              <a:t>www.udlcenter.org</a:t>
            </a:r>
            <a:r>
              <a:rPr lang="en-US" dirty="0"/>
              <a:t>/</a:t>
            </a:r>
            <a:r>
              <a:rPr lang="en-US" dirty="0" err="1"/>
              <a:t>aboutudl</a:t>
            </a:r>
            <a:r>
              <a:rPr lang="en-US" dirty="0"/>
              <a:t>/</a:t>
            </a:r>
            <a:r>
              <a:rPr lang="en-US" dirty="0" err="1"/>
              <a:t>whatisudl</a:t>
            </a:r>
            <a:r>
              <a:rPr lang="en-US" dirty="0"/>
              <a:t>/3principles</a:t>
            </a:r>
          </a:p>
          <a:p>
            <a:endParaRPr lang="en-US" dirty="0"/>
          </a:p>
          <a:p>
            <a:r>
              <a:rPr lang="en-US" dirty="0"/>
              <a:t>Kelly, K (2014) Fostering Inclusion with UDL,  https://</a:t>
            </a:r>
            <a:r>
              <a:rPr lang="en-US" dirty="0" err="1"/>
              <a:t>www.aacu.org</a:t>
            </a:r>
            <a:r>
              <a:rPr lang="en-US" dirty="0"/>
              <a:t>/</a:t>
            </a:r>
            <a:r>
              <a:rPr lang="en-US" dirty="0" err="1"/>
              <a:t>diversitydemocracy</a:t>
            </a:r>
            <a:r>
              <a:rPr lang="en-US" dirty="0"/>
              <a:t>/2014/fall/</a:t>
            </a:r>
            <a:r>
              <a:rPr lang="en-US" dirty="0" err="1"/>
              <a:t>kelly</a:t>
            </a:r>
            <a:endParaRPr lang="en-US" dirty="0"/>
          </a:p>
        </p:txBody>
      </p:sp>
      <p:sp>
        <p:nvSpPr>
          <p:cNvPr id="4" name="Slide Number Placeholder 3"/>
          <p:cNvSpPr>
            <a:spLocks noGrp="1"/>
          </p:cNvSpPr>
          <p:nvPr>
            <p:ph type="sldNum" sz="quarter" idx="10"/>
          </p:nvPr>
        </p:nvSpPr>
        <p:spPr/>
        <p:txBody>
          <a:bodyPr/>
          <a:lstStyle/>
          <a:p>
            <a:fld id="{FF579EA9-81FC-104E-9849-DEF4082A1D56}" type="slidenum">
              <a:rPr lang="en-US" smtClean="0"/>
              <a:t>7</a:t>
            </a:fld>
            <a:endParaRPr lang="en-US"/>
          </a:p>
        </p:txBody>
      </p:sp>
    </p:spTree>
    <p:extLst>
      <p:ext uri="{BB962C8B-B14F-4D97-AF65-F5344CB8AC3E}">
        <p14:creationId xmlns:p14="http://schemas.microsoft.com/office/powerpoint/2010/main" val="2871271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little more explanation and Examples</a:t>
            </a:r>
          </a:p>
          <a:p>
            <a:endParaRPr lang="en-US" dirty="0"/>
          </a:p>
          <a:p>
            <a:r>
              <a:rPr lang="en-US" dirty="0"/>
              <a:t>Engagement/Why? </a:t>
            </a:r>
          </a:p>
          <a:p>
            <a:r>
              <a:rPr lang="en-US" dirty="0"/>
              <a:t>Explanation: “Some students are highly engaged by spontaneity and novelty (e.g., students with ADD/ADHD), but others are disengaged or even frightened by those aspects in a learning environment (e.g., students with Asperger’s Syndrome or autism). Similarly, some students are engaged by risk and challenge in a learning environment, while others seek safety and support. Some are attracted to dynamic social forms of learning, and others shy away and recede from social forms.” (Rose, et al 2006, 4)</a:t>
            </a:r>
          </a:p>
          <a:p>
            <a:r>
              <a:rPr lang="en-US" dirty="0"/>
              <a:t>Examples: TILT – purpose/task; real-life scenarios</a:t>
            </a:r>
          </a:p>
          <a:p>
            <a:endParaRPr lang="en-US" dirty="0"/>
          </a:p>
          <a:p>
            <a:r>
              <a:rPr lang="en-US" dirty="0"/>
              <a:t>Representation/What?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content is explicitly viewed from the multiple perspectives and varied experiences of a range of groups. </a:t>
            </a:r>
            <a:r>
              <a:rPr lang="en-US" dirty="0">
                <a:solidFill>
                  <a:srgbClr val="000000"/>
                </a:solidFill>
                <a:latin typeface="Calibri" panose="020F0502020204030204" pitchFamily="34" charset="0"/>
                <a:ea typeface="Calibri" panose="020F0502020204030204" pitchFamily="34" charset="0"/>
              </a:rPr>
              <a:t>Be sensitive to cues (avoid stereotypical ones) Cues include official statements and language but also have implications for the classroom, including social organization, music, images, etc.</a:t>
            </a:r>
          </a:p>
          <a:p>
            <a:pPr marL="0" indent="0">
              <a:buFont typeface="Arial" panose="020B0604020202020204" pitchFamily="34" charset="0"/>
              <a:buNone/>
            </a:pPr>
            <a:endParaRPr lang="en-US" dirty="0">
              <a:solidFill>
                <a:srgbClr val="000000"/>
              </a:solidFill>
              <a:latin typeface="Calibri" panose="020F0502020204030204" pitchFamily="34" charset="0"/>
              <a:ea typeface="Calibri" panose="020F0502020204030204" pitchFamily="34" charset="0"/>
            </a:endParaRPr>
          </a:p>
          <a:p>
            <a:pPr marL="0" indent="0">
              <a:buFont typeface="Arial" panose="020B0604020202020204" pitchFamily="34" charset="0"/>
              <a:buNone/>
            </a:pPr>
            <a:r>
              <a:rPr lang="en-US" dirty="0">
                <a:solidFill>
                  <a:srgbClr val="000000"/>
                </a:solidFill>
                <a:latin typeface="Calibri" panose="020F0502020204030204" pitchFamily="34" charset="0"/>
                <a:ea typeface="Calibri" panose="020F0502020204030204" pitchFamily="34" charset="0"/>
              </a:rPr>
              <a:t>Action &amp; Expression:</a:t>
            </a:r>
          </a:p>
          <a:p>
            <a:pPr marL="171450" indent="-1714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rPr>
              <a:t>Example: collaborative learning</a:t>
            </a:r>
          </a:p>
          <a:p>
            <a:pPr marL="171450" indent="-171450">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endParaRPr>
          </a:p>
          <a:p>
            <a:pPr marL="0" indent="0">
              <a:buFont typeface="Arial" panose="020B0604020202020204" pitchFamily="34" charset="0"/>
              <a:buNone/>
            </a:pPr>
            <a:r>
              <a:rPr lang="en-US" i="1" dirty="0"/>
              <a:t>Transparency about expectations and norms benefits all students’ learning and is especially beneficial for first-generation college students and other groups who have been traditionally underserved by higher education</a:t>
            </a:r>
            <a:r>
              <a:rPr lang="en-US" dirty="0"/>
              <a:t> (Eddy &amp; Hogan, 2014; Stephens et al., 2012). Transparent practices include identifying learning objectives for class activities, explaining how students should communicate with you and make use of opportunities like office hours, and making clear how student work will be assessed in every dimension of the course, including participation.</a:t>
            </a:r>
            <a:endParaRPr lang="en-US" dirty="0">
              <a:solidFill>
                <a:srgbClr val="00000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FF579EA9-81FC-104E-9849-DEF4082A1D56}" type="slidenum">
              <a:rPr lang="en-US" smtClean="0"/>
              <a:t>8</a:t>
            </a:fld>
            <a:endParaRPr lang="en-US"/>
          </a:p>
        </p:txBody>
      </p:sp>
    </p:spTree>
    <p:extLst>
      <p:ext uri="{BB962C8B-B14F-4D97-AF65-F5344CB8AC3E}">
        <p14:creationId xmlns:p14="http://schemas.microsoft.com/office/powerpoint/2010/main" val="1144322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4:25-4:35	(10 min) Activity in Google doc – community sharing – take notes of discussion, add resource, etc.</a:t>
            </a:r>
          </a:p>
          <a:p>
            <a:endParaRPr lang="en-US" dirty="0"/>
          </a:p>
          <a:p>
            <a:r>
              <a:rPr lang="en-US" dirty="0"/>
              <a:t>Short debrief (1-2 min) – we note a couple of take-aways based on our observations of Google doc notes or what we’ve heard from the groups’ discussion</a:t>
            </a:r>
          </a:p>
          <a:p>
            <a:endParaRPr lang="en-US" dirty="0"/>
          </a:p>
        </p:txBody>
      </p:sp>
      <p:sp>
        <p:nvSpPr>
          <p:cNvPr id="4" name="Slide Number Placeholder 3"/>
          <p:cNvSpPr>
            <a:spLocks noGrp="1"/>
          </p:cNvSpPr>
          <p:nvPr>
            <p:ph type="sldNum" sz="quarter" idx="10"/>
          </p:nvPr>
        </p:nvSpPr>
        <p:spPr/>
        <p:txBody>
          <a:bodyPr/>
          <a:lstStyle/>
          <a:p>
            <a:fld id="{FF579EA9-81FC-104E-9849-DEF4082A1D56}" type="slidenum">
              <a:rPr lang="en-US" smtClean="0"/>
              <a:t>9</a:t>
            </a:fld>
            <a:endParaRPr lang="en-US"/>
          </a:p>
        </p:txBody>
      </p:sp>
    </p:spTree>
    <p:extLst>
      <p:ext uri="{BB962C8B-B14F-4D97-AF65-F5344CB8AC3E}">
        <p14:creationId xmlns:p14="http://schemas.microsoft.com/office/powerpoint/2010/main" val="1308669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887A-A310-304A-902D-0E517B1121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40EF05-F2B2-2249-B478-2B8DB02FD7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71B319-435D-8448-BC1A-07B4751281AE}"/>
              </a:ext>
            </a:extLst>
          </p:cNvPr>
          <p:cNvSpPr>
            <a:spLocks noGrp="1"/>
          </p:cNvSpPr>
          <p:nvPr>
            <p:ph type="dt" sz="half" idx="10"/>
          </p:nvPr>
        </p:nvSpPr>
        <p:spPr/>
        <p:txBody>
          <a:bodyPr/>
          <a:lstStyle/>
          <a:p>
            <a:fld id="{5C9D1AA3-1CF9-2045-8214-D3EFF13D4775}" type="datetimeFigureOut">
              <a:rPr lang="en-US" smtClean="0"/>
              <a:t>8/2/2019</a:t>
            </a:fld>
            <a:endParaRPr lang="en-US"/>
          </a:p>
        </p:txBody>
      </p:sp>
      <p:sp>
        <p:nvSpPr>
          <p:cNvPr id="5" name="Footer Placeholder 4">
            <a:extLst>
              <a:ext uri="{FF2B5EF4-FFF2-40B4-BE49-F238E27FC236}">
                <a16:creationId xmlns:a16="http://schemas.microsoft.com/office/drawing/2014/main" id="{C1110ADC-2414-CE43-9171-A11EBBD431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7BF0FA-D4D0-BC49-8F35-26147032170D}"/>
              </a:ext>
            </a:extLst>
          </p:cNvPr>
          <p:cNvSpPr>
            <a:spLocks noGrp="1"/>
          </p:cNvSpPr>
          <p:nvPr>
            <p:ph type="sldNum" sz="quarter" idx="12"/>
          </p:nvPr>
        </p:nvSpPr>
        <p:spPr/>
        <p:txBody>
          <a:bodyPr/>
          <a:lstStyle/>
          <a:p>
            <a:fld id="{5CCB8B09-9D19-0041-AB05-A3D8411EA479}" type="slidenum">
              <a:rPr lang="en-US" smtClean="0"/>
              <a:t>‹#›</a:t>
            </a:fld>
            <a:endParaRPr lang="en-US"/>
          </a:p>
        </p:txBody>
      </p:sp>
    </p:spTree>
    <p:extLst>
      <p:ext uri="{BB962C8B-B14F-4D97-AF65-F5344CB8AC3E}">
        <p14:creationId xmlns:p14="http://schemas.microsoft.com/office/powerpoint/2010/main" val="1840259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B5D0A-7A49-FA48-AB6A-FA91CBB621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E3F156-479E-CF4A-9E4D-AFEDFFA7BD3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88B8D1-AD45-3146-90FD-5B56105AF04B}"/>
              </a:ext>
            </a:extLst>
          </p:cNvPr>
          <p:cNvSpPr>
            <a:spLocks noGrp="1"/>
          </p:cNvSpPr>
          <p:nvPr>
            <p:ph type="dt" sz="half" idx="10"/>
          </p:nvPr>
        </p:nvSpPr>
        <p:spPr/>
        <p:txBody>
          <a:bodyPr/>
          <a:lstStyle/>
          <a:p>
            <a:fld id="{5C9D1AA3-1CF9-2045-8214-D3EFF13D4775}" type="datetimeFigureOut">
              <a:rPr lang="en-US" smtClean="0"/>
              <a:t>8/2/2019</a:t>
            </a:fld>
            <a:endParaRPr lang="en-US"/>
          </a:p>
        </p:txBody>
      </p:sp>
      <p:sp>
        <p:nvSpPr>
          <p:cNvPr id="5" name="Footer Placeholder 4">
            <a:extLst>
              <a:ext uri="{FF2B5EF4-FFF2-40B4-BE49-F238E27FC236}">
                <a16:creationId xmlns:a16="http://schemas.microsoft.com/office/drawing/2014/main" id="{F89AE40F-A75B-AA43-AE67-9414D6361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98EC1-1DE6-F144-8430-23B5EBEADB8C}"/>
              </a:ext>
            </a:extLst>
          </p:cNvPr>
          <p:cNvSpPr>
            <a:spLocks noGrp="1"/>
          </p:cNvSpPr>
          <p:nvPr>
            <p:ph type="sldNum" sz="quarter" idx="12"/>
          </p:nvPr>
        </p:nvSpPr>
        <p:spPr/>
        <p:txBody>
          <a:bodyPr/>
          <a:lstStyle/>
          <a:p>
            <a:fld id="{5CCB8B09-9D19-0041-AB05-A3D8411EA479}" type="slidenum">
              <a:rPr lang="en-US" smtClean="0"/>
              <a:t>‹#›</a:t>
            </a:fld>
            <a:endParaRPr lang="en-US"/>
          </a:p>
        </p:txBody>
      </p:sp>
    </p:spTree>
    <p:extLst>
      <p:ext uri="{BB962C8B-B14F-4D97-AF65-F5344CB8AC3E}">
        <p14:creationId xmlns:p14="http://schemas.microsoft.com/office/powerpoint/2010/main" val="1176191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C11D3B-3188-2B4E-9A69-34CDC8E47C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E1F08D-7605-B242-96F9-0178AA54707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B9660F-BFB5-9941-B3D0-44260DF4671A}"/>
              </a:ext>
            </a:extLst>
          </p:cNvPr>
          <p:cNvSpPr>
            <a:spLocks noGrp="1"/>
          </p:cNvSpPr>
          <p:nvPr>
            <p:ph type="dt" sz="half" idx="10"/>
          </p:nvPr>
        </p:nvSpPr>
        <p:spPr/>
        <p:txBody>
          <a:bodyPr/>
          <a:lstStyle/>
          <a:p>
            <a:fld id="{5C9D1AA3-1CF9-2045-8214-D3EFF13D4775}" type="datetimeFigureOut">
              <a:rPr lang="en-US" smtClean="0"/>
              <a:t>8/2/2019</a:t>
            </a:fld>
            <a:endParaRPr lang="en-US"/>
          </a:p>
        </p:txBody>
      </p:sp>
      <p:sp>
        <p:nvSpPr>
          <p:cNvPr id="5" name="Footer Placeholder 4">
            <a:extLst>
              <a:ext uri="{FF2B5EF4-FFF2-40B4-BE49-F238E27FC236}">
                <a16:creationId xmlns:a16="http://schemas.microsoft.com/office/drawing/2014/main" id="{64DB60BF-8B82-1E44-B9AB-7D185D8DB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BD2C54-6E34-5440-AE86-B3C058653396}"/>
              </a:ext>
            </a:extLst>
          </p:cNvPr>
          <p:cNvSpPr>
            <a:spLocks noGrp="1"/>
          </p:cNvSpPr>
          <p:nvPr>
            <p:ph type="sldNum" sz="quarter" idx="12"/>
          </p:nvPr>
        </p:nvSpPr>
        <p:spPr/>
        <p:txBody>
          <a:bodyPr/>
          <a:lstStyle/>
          <a:p>
            <a:fld id="{5CCB8B09-9D19-0041-AB05-A3D8411EA479}" type="slidenum">
              <a:rPr lang="en-US" smtClean="0"/>
              <a:t>‹#›</a:t>
            </a:fld>
            <a:endParaRPr lang="en-US"/>
          </a:p>
        </p:txBody>
      </p:sp>
    </p:spTree>
    <p:extLst>
      <p:ext uri="{BB962C8B-B14F-4D97-AF65-F5344CB8AC3E}">
        <p14:creationId xmlns:p14="http://schemas.microsoft.com/office/powerpoint/2010/main" val="300060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4E01D-039B-0B44-9597-10270960AA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B049EB-D455-5C4B-A490-1860800F314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BD54D5-60AC-F242-A999-078EF7B08834}"/>
              </a:ext>
            </a:extLst>
          </p:cNvPr>
          <p:cNvSpPr>
            <a:spLocks noGrp="1"/>
          </p:cNvSpPr>
          <p:nvPr>
            <p:ph type="dt" sz="half" idx="10"/>
          </p:nvPr>
        </p:nvSpPr>
        <p:spPr/>
        <p:txBody>
          <a:bodyPr/>
          <a:lstStyle/>
          <a:p>
            <a:fld id="{5C9D1AA3-1CF9-2045-8214-D3EFF13D4775}" type="datetimeFigureOut">
              <a:rPr lang="en-US" smtClean="0"/>
              <a:t>8/2/2019</a:t>
            </a:fld>
            <a:endParaRPr lang="en-US"/>
          </a:p>
        </p:txBody>
      </p:sp>
      <p:sp>
        <p:nvSpPr>
          <p:cNvPr id="5" name="Footer Placeholder 4">
            <a:extLst>
              <a:ext uri="{FF2B5EF4-FFF2-40B4-BE49-F238E27FC236}">
                <a16:creationId xmlns:a16="http://schemas.microsoft.com/office/drawing/2014/main" id="{BA189DEA-4DC1-0644-A7CA-086085846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55B197-6710-7040-8FE7-E0122947147B}"/>
              </a:ext>
            </a:extLst>
          </p:cNvPr>
          <p:cNvSpPr>
            <a:spLocks noGrp="1"/>
          </p:cNvSpPr>
          <p:nvPr>
            <p:ph type="sldNum" sz="quarter" idx="12"/>
          </p:nvPr>
        </p:nvSpPr>
        <p:spPr/>
        <p:txBody>
          <a:bodyPr/>
          <a:lstStyle/>
          <a:p>
            <a:fld id="{5CCB8B09-9D19-0041-AB05-A3D8411EA479}" type="slidenum">
              <a:rPr lang="en-US" smtClean="0"/>
              <a:t>‹#›</a:t>
            </a:fld>
            <a:endParaRPr lang="en-US"/>
          </a:p>
        </p:txBody>
      </p:sp>
    </p:spTree>
    <p:extLst>
      <p:ext uri="{BB962C8B-B14F-4D97-AF65-F5344CB8AC3E}">
        <p14:creationId xmlns:p14="http://schemas.microsoft.com/office/powerpoint/2010/main" val="1476129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D643-2E68-2A4D-AB27-0FC6BFD308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15DDA2-E710-B945-ADDE-BA37DE10F1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7A37E3E-5D06-B241-B4E1-9EDAEAD974F8}"/>
              </a:ext>
            </a:extLst>
          </p:cNvPr>
          <p:cNvSpPr>
            <a:spLocks noGrp="1"/>
          </p:cNvSpPr>
          <p:nvPr>
            <p:ph type="dt" sz="half" idx="10"/>
          </p:nvPr>
        </p:nvSpPr>
        <p:spPr/>
        <p:txBody>
          <a:bodyPr/>
          <a:lstStyle/>
          <a:p>
            <a:fld id="{5C9D1AA3-1CF9-2045-8214-D3EFF13D4775}" type="datetimeFigureOut">
              <a:rPr lang="en-US" smtClean="0"/>
              <a:t>8/2/2019</a:t>
            </a:fld>
            <a:endParaRPr lang="en-US"/>
          </a:p>
        </p:txBody>
      </p:sp>
      <p:sp>
        <p:nvSpPr>
          <p:cNvPr id="5" name="Footer Placeholder 4">
            <a:extLst>
              <a:ext uri="{FF2B5EF4-FFF2-40B4-BE49-F238E27FC236}">
                <a16:creationId xmlns:a16="http://schemas.microsoft.com/office/drawing/2014/main" id="{3A12A672-E76A-8B40-9E3F-8F0D73414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FF193A-A9E5-D74C-B8BF-9C85C68B316D}"/>
              </a:ext>
            </a:extLst>
          </p:cNvPr>
          <p:cNvSpPr>
            <a:spLocks noGrp="1"/>
          </p:cNvSpPr>
          <p:nvPr>
            <p:ph type="sldNum" sz="quarter" idx="12"/>
          </p:nvPr>
        </p:nvSpPr>
        <p:spPr/>
        <p:txBody>
          <a:bodyPr/>
          <a:lstStyle/>
          <a:p>
            <a:fld id="{5CCB8B09-9D19-0041-AB05-A3D8411EA479}" type="slidenum">
              <a:rPr lang="en-US" smtClean="0"/>
              <a:t>‹#›</a:t>
            </a:fld>
            <a:endParaRPr lang="en-US"/>
          </a:p>
        </p:txBody>
      </p:sp>
    </p:spTree>
    <p:extLst>
      <p:ext uri="{BB962C8B-B14F-4D97-AF65-F5344CB8AC3E}">
        <p14:creationId xmlns:p14="http://schemas.microsoft.com/office/powerpoint/2010/main" val="575117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01226-7414-CB49-92A4-8E59DF6E3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42198D-1E38-0D44-B730-B3F9DAE92CC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F33EF9-740C-F943-BD59-A9808C3BA4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7AF4C1-CFA4-944A-AD58-751CD5B18BE5}"/>
              </a:ext>
            </a:extLst>
          </p:cNvPr>
          <p:cNvSpPr>
            <a:spLocks noGrp="1"/>
          </p:cNvSpPr>
          <p:nvPr>
            <p:ph type="dt" sz="half" idx="10"/>
          </p:nvPr>
        </p:nvSpPr>
        <p:spPr/>
        <p:txBody>
          <a:bodyPr/>
          <a:lstStyle/>
          <a:p>
            <a:fld id="{5C9D1AA3-1CF9-2045-8214-D3EFF13D4775}" type="datetimeFigureOut">
              <a:rPr lang="en-US" smtClean="0"/>
              <a:t>8/2/2019</a:t>
            </a:fld>
            <a:endParaRPr lang="en-US"/>
          </a:p>
        </p:txBody>
      </p:sp>
      <p:sp>
        <p:nvSpPr>
          <p:cNvPr id="6" name="Footer Placeholder 5">
            <a:extLst>
              <a:ext uri="{FF2B5EF4-FFF2-40B4-BE49-F238E27FC236}">
                <a16:creationId xmlns:a16="http://schemas.microsoft.com/office/drawing/2014/main" id="{7C899D80-C095-E74B-8623-B54FB3385C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79968D-12DF-0647-84DC-ADF28C5F4150}"/>
              </a:ext>
            </a:extLst>
          </p:cNvPr>
          <p:cNvSpPr>
            <a:spLocks noGrp="1"/>
          </p:cNvSpPr>
          <p:nvPr>
            <p:ph type="sldNum" sz="quarter" idx="12"/>
          </p:nvPr>
        </p:nvSpPr>
        <p:spPr/>
        <p:txBody>
          <a:bodyPr/>
          <a:lstStyle/>
          <a:p>
            <a:fld id="{5CCB8B09-9D19-0041-AB05-A3D8411EA479}" type="slidenum">
              <a:rPr lang="en-US" smtClean="0"/>
              <a:t>‹#›</a:t>
            </a:fld>
            <a:endParaRPr lang="en-US"/>
          </a:p>
        </p:txBody>
      </p:sp>
    </p:spTree>
    <p:extLst>
      <p:ext uri="{BB962C8B-B14F-4D97-AF65-F5344CB8AC3E}">
        <p14:creationId xmlns:p14="http://schemas.microsoft.com/office/powerpoint/2010/main" val="1369783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4D499-DB26-1C4A-94AC-E43B18C25F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73BD02-9B19-0A4C-9BCE-A09A20564C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F4AD48-CFD5-2A40-9E8E-9A41134F6D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4C97EE-97C7-3C40-8D20-44F50520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0463DA8-C1A8-E047-BD5C-6C479CF5DFD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D5AB4F-8AFF-6B4E-8602-02FD1E9C0428}"/>
              </a:ext>
            </a:extLst>
          </p:cNvPr>
          <p:cNvSpPr>
            <a:spLocks noGrp="1"/>
          </p:cNvSpPr>
          <p:nvPr>
            <p:ph type="dt" sz="half" idx="10"/>
          </p:nvPr>
        </p:nvSpPr>
        <p:spPr/>
        <p:txBody>
          <a:bodyPr/>
          <a:lstStyle/>
          <a:p>
            <a:fld id="{5C9D1AA3-1CF9-2045-8214-D3EFF13D4775}" type="datetimeFigureOut">
              <a:rPr lang="en-US" smtClean="0"/>
              <a:t>8/2/2019</a:t>
            </a:fld>
            <a:endParaRPr lang="en-US"/>
          </a:p>
        </p:txBody>
      </p:sp>
      <p:sp>
        <p:nvSpPr>
          <p:cNvPr id="8" name="Footer Placeholder 7">
            <a:extLst>
              <a:ext uri="{FF2B5EF4-FFF2-40B4-BE49-F238E27FC236}">
                <a16:creationId xmlns:a16="http://schemas.microsoft.com/office/drawing/2014/main" id="{4A9E8833-7491-CC43-A8F6-9D4B07D209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00B611-8AE8-6F47-8806-A761674EA1F1}"/>
              </a:ext>
            </a:extLst>
          </p:cNvPr>
          <p:cNvSpPr>
            <a:spLocks noGrp="1"/>
          </p:cNvSpPr>
          <p:nvPr>
            <p:ph type="sldNum" sz="quarter" idx="12"/>
          </p:nvPr>
        </p:nvSpPr>
        <p:spPr/>
        <p:txBody>
          <a:bodyPr/>
          <a:lstStyle/>
          <a:p>
            <a:fld id="{5CCB8B09-9D19-0041-AB05-A3D8411EA479}" type="slidenum">
              <a:rPr lang="en-US" smtClean="0"/>
              <a:t>‹#›</a:t>
            </a:fld>
            <a:endParaRPr lang="en-US"/>
          </a:p>
        </p:txBody>
      </p:sp>
    </p:spTree>
    <p:extLst>
      <p:ext uri="{BB962C8B-B14F-4D97-AF65-F5344CB8AC3E}">
        <p14:creationId xmlns:p14="http://schemas.microsoft.com/office/powerpoint/2010/main" val="649280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4D39-A28E-8744-970C-9994B96818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06A250-BE53-FD47-9B79-AB2B7FAB435F}"/>
              </a:ext>
            </a:extLst>
          </p:cNvPr>
          <p:cNvSpPr>
            <a:spLocks noGrp="1"/>
          </p:cNvSpPr>
          <p:nvPr>
            <p:ph type="dt" sz="half" idx="10"/>
          </p:nvPr>
        </p:nvSpPr>
        <p:spPr/>
        <p:txBody>
          <a:bodyPr/>
          <a:lstStyle/>
          <a:p>
            <a:fld id="{5C9D1AA3-1CF9-2045-8214-D3EFF13D4775}" type="datetimeFigureOut">
              <a:rPr lang="en-US" smtClean="0"/>
              <a:t>8/2/2019</a:t>
            </a:fld>
            <a:endParaRPr lang="en-US"/>
          </a:p>
        </p:txBody>
      </p:sp>
      <p:sp>
        <p:nvSpPr>
          <p:cNvPr id="4" name="Footer Placeholder 3">
            <a:extLst>
              <a:ext uri="{FF2B5EF4-FFF2-40B4-BE49-F238E27FC236}">
                <a16:creationId xmlns:a16="http://schemas.microsoft.com/office/drawing/2014/main" id="{38B48179-C180-A640-9A3C-201A747030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EDE667-1C31-DA40-A2A6-BFB05A9779E3}"/>
              </a:ext>
            </a:extLst>
          </p:cNvPr>
          <p:cNvSpPr>
            <a:spLocks noGrp="1"/>
          </p:cNvSpPr>
          <p:nvPr>
            <p:ph type="sldNum" sz="quarter" idx="12"/>
          </p:nvPr>
        </p:nvSpPr>
        <p:spPr/>
        <p:txBody>
          <a:bodyPr/>
          <a:lstStyle/>
          <a:p>
            <a:fld id="{5CCB8B09-9D19-0041-AB05-A3D8411EA479}" type="slidenum">
              <a:rPr lang="en-US" smtClean="0"/>
              <a:t>‹#›</a:t>
            </a:fld>
            <a:endParaRPr lang="en-US"/>
          </a:p>
        </p:txBody>
      </p:sp>
    </p:spTree>
    <p:extLst>
      <p:ext uri="{BB962C8B-B14F-4D97-AF65-F5344CB8AC3E}">
        <p14:creationId xmlns:p14="http://schemas.microsoft.com/office/powerpoint/2010/main" val="73055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E6E17E-8642-4B43-A446-B4E222DCC3B9}"/>
              </a:ext>
            </a:extLst>
          </p:cNvPr>
          <p:cNvSpPr>
            <a:spLocks noGrp="1"/>
          </p:cNvSpPr>
          <p:nvPr>
            <p:ph type="dt" sz="half" idx="10"/>
          </p:nvPr>
        </p:nvSpPr>
        <p:spPr/>
        <p:txBody>
          <a:bodyPr/>
          <a:lstStyle/>
          <a:p>
            <a:fld id="{5C9D1AA3-1CF9-2045-8214-D3EFF13D4775}" type="datetimeFigureOut">
              <a:rPr lang="en-US" smtClean="0"/>
              <a:t>8/2/2019</a:t>
            </a:fld>
            <a:endParaRPr lang="en-US"/>
          </a:p>
        </p:txBody>
      </p:sp>
      <p:sp>
        <p:nvSpPr>
          <p:cNvPr id="3" name="Footer Placeholder 2">
            <a:extLst>
              <a:ext uri="{FF2B5EF4-FFF2-40B4-BE49-F238E27FC236}">
                <a16:creationId xmlns:a16="http://schemas.microsoft.com/office/drawing/2014/main" id="{E708F15E-EFB4-F047-BBF3-7B6683E00C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6EF235-C40C-6648-A49F-D298D0978FE5}"/>
              </a:ext>
            </a:extLst>
          </p:cNvPr>
          <p:cNvSpPr>
            <a:spLocks noGrp="1"/>
          </p:cNvSpPr>
          <p:nvPr>
            <p:ph type="sldNum" sz="quarter" idx="12"/>
          </p:nvPr>
        </p:nvSpPr>
        <p:spPr/>
        <p:txBody>
          <a:bodyPr/>
          <a:lstStyle/>
          <a:p>
            <a:fld id="{5CCB8B09-9D19-0041-AB05-A3D8411EA479}" type="slidenum">
              <a:rPr lang="en-US" smtClean="0"/>
              <a:t>‹#›</a:t>
            </a:fld>
            <a:endParaRPr lang="en-US"/>
          </a:p>
        </p:txBody>
      </p:sp>
    </p:spTree>
    <p:extLst>
      <p:ext uri="{BB962C8B-B14F-4D97-AF65-F5344CB8AC3E}">
        <p14:creationId xmlns:p14="http://schemas.microsoft.com/office/powerpoint/2010/main" val="3097339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89570-632D-9A4A-BD62-B655A24E99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F54214-D8A9-0E45-BA49-3606C38A20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0731E2-5324-934C-AFD6-AAA515A377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8F7CC4-0B56-6148-854C-2BDB89426025}"/>
              </a:ext>
            </a:extLst>
          </p:cNvPr>
          <p:cNvSpPr>
            <a:spLocks noGrp="1"/>
          </p:cNvSpPr>
          <p:nvPr>
            <p:ph type="dt" sz="half" idx="10"/>
          </p:nvPr>
        </p:nvSpPr>
        <p:spPr/>
        <p:txBody>
          <a:bodyPr/>
          <a:lstStyle/>
          <a:p>
            <a:fld id="{5C9D1AA3-1CF9-2045-8214-D3EFF13D4775}" type="datetimeFigureOut">
              <a:rPr lang="en-US" smtClean="0"/>
              <a:t>8/2/2019</a:t>
            </a:fld>
            <a:endParaRPr lang="en-US"/>
          </a:p>
        </p:txBody>
      </p:sp>
      <p:sp>
        <p:nvSpPr>
          <p:cNvPr id="6" name="Footer Placeholder 5">
            <a:extLst>
              <a:ext uri="{FF2B5EF4-FFF2-40B4-BE49-F238E27FC236}">
                <a16:creationId xmlns:a16="http://schemas.microsoft.com/office/drawing/2014/main" id="{90995D4A-19B7-7843-80EE-45A90EE732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4A6F76-54B2-3443-8E5D-3468CA7284F0}"/>
              </a:ext>
            </a:extLst>
          </p:cNvPr>
          <p:cNvSpPr>
            <a:spLocks noGrp="1"/>
          </p:cNvSpPr>
          <p:nvPr>
            <p:ph type="sldNum" sz="quarter" idx="12"/>
          </p:nvPr>
        </p:nvSpPr>
        <p:spPr/>
        <p:txBody>
          <a:bodyPr/>
          <a:lstStyle/>
          <a:p>
            <a:fld id="{5CCB8B09-9D19-0041-AB05-A3D8411EA479}" type="slidenum">
              <a:rPr lang="en-US" smtClean="0"/>
              <a:t>‹#›</a:t>
            </a:fld>
            <a:endParaRPr lang="en-US"/>
          </a:p>
        </p:txBody>
      </p:sp>
    </p:spTree>
    <p:extLst>
      <p:ext uri="{BB962C8B-B14F-4D97-AF65-F5344CB8AC3E}">
        <p14:creationId xmlns:p14="http://schemas.microsoft.com/office/powerpoint/2010/main" val="202925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178D7-158E-E348-B3A1-708B386DC7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1B87EB-4A78-E64E-AF03-BF25613487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D94E45-7485-4642-834B-EEFD01ECB5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C9814F-CCBD-A54E-8260-7CC37B509C47}"/>
              </a:ext>
            </a:extLst>
          </p:cNvPr>
          <p:cNvSpPr>
            <a:spLocks noGrp="1"/>
          </p:cNvSpPr>
          <p:nvPr>
            <p:ph type="dt" sz="half" idx="10"/>
          </p:nvPr>
        </p:nvSpPr>
        <p:spPr/>
        <p:txBody>
          <a:bodyPr/>
          <a:lstStyle/>
          <a:p>
            <a:fld id="{5C9D1AA3-1CF9-2045-8214-D3EFF13D4775}" type="datetimeFigureOut">
              <a:rPr lang="en-US" smtClean="0"/>
              <a:t>8/2/2019</a:t>
            </a:fld>
            <a:endParaRPr lang="en-US"/>
          </a:p>
        </p:txBody>
      </p:sp>
      <p:sp>
        <p:nvSpPr>
          <p:cNvPr id="6" name="Footer Placeholder 5">
            <a:extLst>
              <a:ext uri="{FF2B5EF4-FFF2-40B4-BE49-F238E27FC236}">
                <a16:creationId xmlns:a16="http://schemas.microsoft.com/office/drawing/2014/main" id="{BFAB2BFC-A464-8F4C-9C3E-DCF138506B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5D9A41-E286-694F-9768-D3DC792D2327}"/>
              </a:ext>
            </a:extLst>
          </p:cNvPr>
          <p:cNvSpPr>
            <a:spLocks noGrp="1"/>
          </p:cNvSpPr>
          <p:nvPr>
            <p:ph type="sldNum" sz="quarter" idx="12"/>
          </p:nvPr>
        </p:nvSpPr>
        <p:spPr/>
        <p:txBody>
          <a:bodyPr/>
          <a:lstStyle/>
          <a:p>
            <a:fld id="{5CCB8B09-9D19-0041-AB05-A3D8411EA479}" type="slidenum">
              <a:rPr lang="en-US" smtClean="0"/>
              <a:t>‹#›</a:t>
            </a:fld>
            <a:endParaRPr lang="en-US"/>
          </a:p>
        </p:txBody>
      </p:sp>
    </p:spTree>
    <p:extLst>
      <p:ext uri="{BB962C8B-B14F-4D97-AF65-F5344CB8AC3E}">
        <p14:creationId xmlns:p14="http://schemas.microsoft.com/office/powerpoint/2010/main" val="3441630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C6E4DF-5035-D146-9814-CF2623771A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D9A44D-E8F1-D047-ABE5-89F43B6EC5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31F398-C5C7-6841-8F21-61F6E0AE04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D1AA3-1CF9-2045-8214-D3EFF13D4775}" type="datetimeFigureOut">
              <a:rPr lang="en-US" smtClean="0"/>
              <a:t>8/2/2019</a:t>
            </a:fld>
            <a:endParaRPr lang="en-US"/>
          </a:p>
        </p:txBody>
      </p:sp>
      <p:sp>
        <p:nvSpPr>
          <p:cNvPr id="5" name="Footer Placeholder 4">
            <a:extLst>
              <a:ext uri="{FF2B5EF4-FFF2-40B4-BE49-F238E27FC236}">
                <a16:creationId xmlns:a16="http://schemas.microsoft.com/office/drawing/2014/main" id="{03EA27EF-62F4-7E48-8870-84E4DFF0C3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EBDFCC-0653-3F45-89DB-DA6C156623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CB8B09-9D19-0041-AB05-A3D8411EA479}" type="slidenum">
              <a:rPr lang="en-US" smtClean="0"/>
              <a:t>‹#›</a:t>
            </a:fld>
            <a:endParaRPr lang="en-US"/>
          </a:p>
        </p:txBody>
      </p:sp>
    </p:spTree>
    <p:extLst>
      <p:ext uri="{BB962C8B-B14F-4D97-AF65-F5344CB8AC3E}">
        <p14:creationId xmlns:p14="http://schemas.microsoft.com/office/powerpoint/2010/main" val="3522513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little@elon.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hyperlink" Target="mailto:jdharri5@uncg.edu" TargetMode="External"/><Relationship Id="rId4" Type="http://schemas.openxmlformats.org/officeDocument/2006/relationships/image" Target="../media/image1.tiff"/></Relationships>
</file>

<file path=ppt/slides/_rels/slide10.xml.rels><?xml version="1.0" encoding="UTF-8" standalone="yes"?>
<Relationships xmlns="http://schemas.openxmlformats.org/package/2006/relationships"><Relationship Id="rId3" Type="http://schemas.openxmlformats.org/officeDocument/2006/relationships/hyperlink" Target="http://bit.ly/2S6znK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bit.ly/2YNWKv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dlittle@elon.edu"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hyperlink" Target="mailto:jdharri5@uncg.edu" TargetMode="External"/><Relationship Id="rId4" Type="http://schemas.openxmlformats.org/officeDocument/2006/relationships/image" Target="../media/image1.tif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LjUKGBipJZA?start=50&amp;feature=oembed"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3ciframe%20width=%22560%22%20height=%22315%22%20src=%22https:/www.youtube.com/watch?v=LjUKGBipJZA&amp;feature=youtu.be&amp;t=50%22%20frameborder=%220%22%20allow=%22accelerometer;%20autoplay;%20encrypted-media;%20gyroscope;%20picture-in-picture%22%20allowfullscreen%3e%3c/iframe%3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flickr.com/photos/gforsythe/"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C2F6-79E2-2E43-A4D0-820BFFD2F38A}"/>
              </a:ext>
            </a:extLst>
          </p:cNvPr>
          <p:cNvSpPr>
            <a:spLocks noGrp="1"/>
          </p:cNvSpPr>
          <p:nvPr>
            <p:ph type="ctrTitle"/>
          </p:nvPr>
        </p:nvSpPr>
        <p:spPr>
          <a:xfrm>
            <a:off x="404837" y="115351"/>
            <a:ext cx="11382326" cy="4293704"/>
          </a:xfrm>
        </p:spPr>
        <p:txBody>
          <a:bodyPr>
            <a:normAutofit/>
          </a:bodyPr>
          <a:lstStyle/>
          <a:p>
            <a:r>
              <a:rPr lang="en-US" sz="5400" dirty="0"/>
              <a:t>Teaching so that ALL students can Learn: Universal Design for Learning</a:t>
            </a:r>
            <a:br>
              <a:rPr lang="en-US" dirty="0"/>
            </a:br>
            <a:br>
              <a:rPr lang="en-US" dirty="0"/>
            </a:br>
            <a:r>
              <a:rPr lang="en-US" sz="4400" dirty="0"/>
              <a:t>INFD 2019</a:t>
            </a:r>
            <a:br>
              <a:rPr lang="en-US" dirty="0"/>
            </a:br>
            <a:r>
              <a:rPr lang="en-US" sz="3600" dirty="0"/>
              <a:t>Wed., July 31, 4-4:45 pm</a:t>
            </a:r>
            <a:endParaRPr lang="en-US" sz="4800" dirty="0"/>
          </a:p>
        </p:txBody>
      </p:sp>
      <p:sp>
        <p:nvSpPr>
          <p:cNvPr id="3" name="Subtitle 2">
            <a:extLst>
              <a:ext uri="{FF2B5EF4-FFF2-40B4-BE49-F238E27FC236}">
                <a16:creationId xmlns:a16="http://schemas.microsoft.com/office/drawing/2014/main" id="{0183F573-EB47-0041-967D-05AEB75E2EEF}"/>
              </a:ext>
            </a:extLst>
          </p:cNvPr>
          <p:cNvSpPr>
            <a:spLocks noGrp="1"/>
          </p:cNvSpPr>
          <p:nvPr>
            <p:ph type="subTitle" idx="1"/>
          </p:nvPr>
        </p:nvSpPr>
        <p:spPr>
          <a:xfrm>
            <a:off x="9408141" y="5679336"/>
            <a:ext cx="2379022" cy="910001"/>
          </a:xfrm>
        </p:spPr>
        <p:txBody>
          <a:bodyPr>
            <a:normAutofit/>
          </a:bodyPr>
          <a:lstStyle/>
          <a:p>
            <a:pPr algn="r"/>
            <a:r>
              <a:rPr lang="en-US" dirty="0"/>
              <a:t>Deandra Little</a:t>
            </a:r>
          </a:p>
          <a:p>
            <a:pPr algn="r"/>
            <a:r>
              <a:rPr lang="en-US" dirty="0">
                <a:hlinkClick r:id="rId3"/>
              </a:rPr>
              <a:t>dlittle@elon.edu</a:t>
            </a:r>
            <a:endParaRPr lang="en-US" dirty="0"/>
          </a:p>
          <a:p>
            <a:pPr algn="r"/>
            <a:endParaRPr lang="en-US" dirty="0"/>
          </a:p>
        </p:txBody>
      </p:sp>
      <p:pic>
        <p:nvPicPr>
          <p:cNvPr id="4" name="Picture 3">
            <a:extLst>
              <a:ext uri="{FF2B5EF4-FFF2-40B4-BE49-F238E27FC236}">
                <a16:creationId xmlns:a16="http://schemas.microsoft.com/office/drawing/2014/main" id="{301E74D2-1286-7D41-94FC-77788198BF73}"/>
              </a:ext>
            </a:extLst>
          </p:cNvPr>
          <p:cNvPicPr>
            <a:picLocks noChangeAspect="1"/>
          </p:cNvPicPr>
          <p:nvPr/>
        </p:nvPicPr>
        <p:blipFill>
          <a:blip r:embed="rId4"/>
          <a:stretch>
            <a:fillRect/>
          </a:stretch>
        </p:blipFill>
        <p:spPr>
          <a:xfrm>
            <a:off x="6821828" y="5664020"/>
            <a:ext cx="2683167" cy="940631"/>
          </a:xfrm>
          <a:prstGeom prst="rect">
            <a:avLst/>
          </a:prstGeom>
        </p:spPr>
      </p:pic>
      <p:sp>
        <p:nvSpPr>
          <p:cNvPr id="5" name="Subtitle 2">
            <a:extLst>
              <a:ext uri="{FF2B5EF4-FFF2-40B4-BE49-F238E27FC236}">
                <a16:creationId xmlns:a16="http://schemas.microsoft.com/office/drawing/2014/main" id="{B7FCA769-9A50-E348-989B-C1DCE1FAF152}"/>
              </a:ext>
            </a:extLst>
          </p:cNvPr>
          <p:cNvSpPr txBox="1">
            <a:spLocks/>
          </p:cNvSpPr>
          <p:nvPr/>
        </p:nvSpPr>
        <p:spPr>
          <a:xfrm>
            <a:off x="404837" y="5679336"/>
            <a:ext cx="2379022" cy="910001"/>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Jane Harris</a:t>
            </a:r>
          </a:p>
          <a:p>
            <a:pPr algn="l"/>
            <a:r>
              <a:rPr lang="en-US" dirty="0">
                <a:hlinkClick r:id="rId5" tooltip="mailto:jdharri5@uncg.edu"/>
              </a:rPr>
              <a:t>jdharri5@uncg.edu</a:t>
            </a:r>
            <a:endParaRPr lang="en-US" dirty="0"/>
          </a:p>
          <a:p>
            <a:pPr algn="l"/>
            <a:endParaRPr lang="en-US" dirty="0"/>
          </a:p>
        </p:txBody>
      </p:sp>
      <p:pic>
        <p:nvPicPr>
          <p:cNvPr id="6" name="Picture 5">
            <a:extLst>
              <a:ext uri="{FF2B5EF4-FFF2-40B4-BE49-F238E27FC236}">
                <a16:creationId xmlns:a16="http://schemas.microsoft.com/office/drawing/2014/main" id="{DCBEF555-33F6-4246-8ADC-B74F2A8EE63F}"/>
              </a:ext>
            </a:extLst>
          </p:cNvPr>
          <p:cNvPicPr>
            <a:picLocks noChangeAspect="1"/>
          </p:cNvPicPr>
          <p:nvPr/>
        </p:nvPicPr>
        <p:blipFill>
          <a:blip r:embed="rId6"/>
          <a:stretch>
            <a:fillRect/>
          </a:stretch>
        </p:blipFill>
        <p:spPr>
          <a:xfrm>
            <a:off x="2801745" y="5664020"/>
            <a:ext cx="2806963" cy="940631"/>
          </a:xfrm>
          <a:prstGeom prst="rect">
            <a:avLst/>
          </a:prstGeom>
        </p:spPr>
      </p:pic>
    </p:spTree>
    <p:extLst>
      <p:ext uri="{BB962C8B-B14F-4D97-AF65-F5344CB8AC3E}">
        <p14:creationId xmlns:p14="http://schemas.microsoft.com/office/powerpoint/2010/main" val="3114469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2BEC09-BA1E-C643-A170-2CBB300F974C}"/>
              </a:ext>
            </a:extLst>
          </p:cNvPr>
          <p:cNvSpPr txBox="1"/>
          <p:nvPr/>
        </p:nvSpPr>
        <p:spPr>
          <a:xfrm>
            <a:off x="4931229" y="1045029"/>
            <a:ext cx="6727370" cy="5078313"/>
          </a:xfrm>
          <a:prstGeom prst="rect">
            <a:avLst/>
          </a:prstGeom>
          <a:noFill/>
        </p:spPr>
        <p:txBody>
          <a:bodyPr wrap="square" rtlCol="0">
            <a:spAutoFit/>
          </a:bodyPr>
          <a:lstStyle/>
          <a:p>
            <a:endParaRPr lang="en-US" sz="3600" dirty="0">
              <a:sym typeface="Wingdings" pitchFamily="2" charset="2"/>
            </a:endParaRPr>
          </a:p>
          <a:p>
            <a:r>
              <a:rPr lang="en-US" sz="3600" dirty="0">
                <a:sym typeface="Wingdings" pitchFamily="2" charset="2"/>
              </a:rPr>
              <a:t>Points to consider: </a:t>
            </a:r>
            <a:r>
              <a:rPr lang="en-US" sz="3600" u="sng" dirty="0">
                <a:hlinkClick r:id="rId3"/>
              </a:rPr>
              <a:t>http://bit.ly/2S6znKg</a:t>
            </a:r>
            <a:endParaRPr lang="en-US" sz="3600" dirty="0"/>
          </a:p>
          <a:p>
            <a:endParaRPr lang="en-US" sz="3600" dirty="0">
              <a:sym typeface="Wingdings" pitchFamily="2" charset="2"/>
            </a:endParaRPr>
          </a:p>
          <a:p>
            <a:endParaRPr lang="en-US" sz="3600" dirty="0">
              <a:sym typeface="Wingdings" pitchFamily="2" charset="2"/>
            </a:endParaRPr>
          </a:p>
          <a:p>
            <a:r>
              <a:rPr lang="en-US" sz="3600" dirty="0">
                <a:sym typeface="Wingdings" pitchFamily="2" charset="2"/>
              </a:rPr>
              <a:t>Resources and further reading: </a:t>
            </a:r>
            <a:r>
              <a:rPr lang="en-US" sz="3600" u="sng" dirty="0">
                <a:hlinkClick r:id="rId4"/>
              </a:rPr>
              <a:t>http://bit.ly/2YNWKv0</a:t>
            </a:r>
            <a:r>
              <a:rPr lang="en-US" sz="3600" dirty="0"/>
              <a:t> </a:t>
            </a:r>
          </a:p>
          <a:p>
            <a:endParaRPr lang="en-US" sz="3600" dirty="0"/>
          </a:p>
          <a:p>
            <a:endParaRPr lang="en-US" sz="3600" dirty="0"/>
          </a:p>
        </p:txBody>
      </p:sp>
      <p:sp>
        <p:nvSpPr>
          <p:cNvPr id="2" name="Rectangle 1">
            <a:extLst>
              <a:ext uri="{FF2B5EF4-FFF2-40B4-BE49-F238E27FC236}">
                <a16:creationId xmlns:a16="http://schemas.microsoft.com/office/drawing/2014/main" id="{B8FDEA65-E956-0644-9315-35EC1FBB9236}"/>
              </a:ext>
            </a:extLst>
          </p:cNvPr>
          <p:cNvSpPr/>
          <p:nvPr/>
        </p:nvSpPr>
        <p:spPr>
          <a:xfrm>
            <a:off x="719710" y="1872734"/>
            <a:ext cx="3444076" cy="2554545"/>
          </a:xfrm>
          <a:prstGeom prst="rect">
            <a:avLst/>
          </a:prstGeom>
        </p:spPr>
        <p:txBody>
          <a:bodyPr wrap="square">
            <a:spAutoFit/>
          </a:bodyPr>
          <a:lstStyle/>
          <a:p>
            <a:r>
              <a:rPr lang="en-US" sz="4000" dirty="0">
                <a:latin typeface="+mj-lt"/>
              </a:rPr>
              <a:t>Addressing UDL and Accessibility as a Developer</a:t>
            </a:r>
          </a:p>
        </p:txBody>
      </p:sp>
    </p:spTree>
    <p:extLst>
      <p:ext uri="{BB962C8B-B14F-4D97-AF65-F5344CB8AC3E}">
        <p14:creationId xmlns:p14="http://schemas.microsoft.com/office/powerpoint/2010/main" val="28375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C2F6-79E2-2E43-A4D0-820BFFD2F38A}"/>
              </a:ext>
            </a:extLst>
          </p:cNvPr>
          <p:cNvSpPr>
            <a:spLocks noGrp="1"/>
          </p:cNvSpPr>
          <p:nvPr>
            <p:ph type="ctrTitle"/>
          </p:nvPr>
        </p:nvSpPr>
        <p:spPr>
          <a:xfrm>
            <a:off x="404837" y="115351"/>
            <a:ext cx="11382326" cy="4293704"/>
          </a:xfrm>
        </p:spPr>
        <p:txBody>
          <a:bodyPr>
            <a:normAutofit/>
          </a:bodyPr>
          <a:lstStyle/>
          <a:p>
            <a:r>
              <a:rPr lang="en-US" sz="5400" dirty="0"/>
              <a:t>Teaching so that ALL students can Learn: Universal Design for Learning</a:t>
            </a:r>
            <a:br>
              <a:rPr lang="en-US" dirty="0"/>
            </a:br>
            <a:br>
              <a:rPr lang="en-US" dirty="0"/>
            </a:br>
            <a:r>
              <a:rPr lang="en-US" sz="4400" dirty="0"/>
              <a:t>INFD 2019</a:t>
            </a:r>
            <a:br>
              <a:rPr lang="en-US" dirty="0"/>
            </a:br>
            <a:r>
              <a:rPr lang="en-US" sz="3600" dirty="0"/>
              <a:t>Wed., July 31, 4-4:45 pm</a:t>
            </a:r>
            <a:endParaRPr lang="en-US" sz="4800" dirty="0"/>
          </a:p>
        </p:txBody>
      </p:sp>
      <p:sp>
        <p:nvSpPr>
          <p:cNvPr id="3" name="Subtitle 2">
            <a:extLst>
              <a:ext uri="{FF2B5EF4-FFF2-40B4-BE49-F238E27FC236}">
                <a16:creationId xmlns:a16="http://schemas.microsoft.com/office/drawing/2014/main" id="{0183F573-EB47-0041-967D-05AEB75E2EEF}"/>
              </a:ext>
            </a:extLst>
          </p:cNvPr>
          <p:cNvSpPr>
            <a:spLocks noGrp="1"/>
          </p:cNvSpPr>
          <p:nvPr>
            <p:ph type="subTitle" idx="1"/>
          </p:nvPr>
        </p:nvSpPr>
        <p:spPr>
          <a:xfrm>
            <a:off x="9408141" y="5679336"/>
            <a:ext cx="2379022" cy="910001"/>
          </a:xfrm>
        </p:spPr>
        <p:txBody>
          <a:bodyPr>
            <a:normAutofit/>
          </a:bodyPr>
          <a:lstStyle/>
          <a:p>
            <a:pPr algn="r"/>
            <a:r>
              <a:rPr lang="en-US" dirty="0"/>
              <a:t>Deandra Little</a:t>
            </a:r>
          </a:p>
          <a:p>
            <a:pPr algn="r"/>
            <a:r>
              <a:rPr lang="en-US" dirty="0">
                <a:hlinkClick r:id="rId3"/>
              </a:rPr>
              <a:t>dlittle@elon.edu</a:t>
            </a:r>
            <a:endParaRPr lang="en-US" dirty="0"/>
          </a:p>
          <a:p>
            <a:pPr algn="r"/>
            <a:endParaRPr lang="en-US" dirty="0"/>
          </a:p>
        </p:txBody>
      </p:sp>
      <p:pic>
        <p:nvPicPr>
          <p:cNvPr id="4" name="Picture 3">
            <a:extLst>
              <a:ext uri="{FF2B5EF4-FFF2-40B4-BE49-F238E27FC236}">
                <a16:creationId xmlns:a16="http://schemas.microsoft.com/office/drawing/2014/main" id="{301E74D2-1286-7D41-94FC-77788198BF73}"/>
              </a:ext>
            </a:extLst>
          </p:cNvPr>
          <p:cNvPicPr>
            <a:picLocks noChangeAspect="1"/>
          </p:cNvPicPr>
          <p:nvPr/>
        </p:nvPicPr>
        <p:blipFill>
          <a:blip r:embed="rId4"/>
          <a:stretch>
            <a:fillRect/>
          </a:stretch>
        </p:blipFill>
        <p:spPr>
          <a:xfrm>
            <a:off x="6821828" y="5664020"/>
            <a:ext cx="2683167" cy="940631"/>
          </a:xfrm>
          <a:prstGeom prst="rect">
            <a:avLst/>
          </a:prstGeom>
        </p:spPr>
      </p:pic>
      <p:sp>
        <p:nvSpPr>
          <p:cNvPr id="5" name="Subtitle 2">
            <a:extLst>
              <a:ext uri="{FF2B5EF4-FFF2-40B4-BE49-F238E27FC236}">
                <a16:creationId xmlns:a16="http://schemas.microsoft.com/office/drawing/2014/main" id="{B7FCA769-9A50-E348-989B-C1DCE1FAF152}"/>
              </a:ext>
            </a:extLst>
          </p:cNvPr>
          <p:cNvSpPr txBox="1">
            <a:spLocks/>
          </p:cNvSpPr>
          <p:nvPr/>
        </p:nvSpPr>
        <p:spPr>
          <a:xfrm>
            <a:off x="404837" y="5679336"/>
            <a:ext cx="2379022" cy="910001"/>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Jane Harris</a:t>
            </a:r>
          </a:p>
          <a:p>
            <a:pPr algn="l"/>
            <a:r>
              <a:rPr lang="en-US" dirty="0">
                <a:hlinkClick r:id="rId5" tooltip="mailto:jdharri5@uncg.edu"/>
              </a:rPr>
              <a:t>jdharri5@uncg.edu</a:t>
            </a:r>
            <a:endParaRPr lang="en-US" dirty="0"/>
          </a:p>
          <a:p>
            <a:pPr algn="l"/>
            <a:endParaRPr lang="en-US" dirty="0"/>
          </a:p>
        </p:txBody>
      </p:sp>
      <p:pic>
        <p:nvPicPr>
          <p:cNvPr id="6" name="Picture 5">
            <a:extLst>
              <a:ext uri="{FF2B5EF4-FFF2-40B4-BE49-F238E27FC236}">
                <a16:creationId xmlns:a16="http://schemas.microsoft.com/office/drawing/2014/main" id="{DCBEF555-33F6-4246-8ADC-B74F2A8EE63F}"/>
              </a:ext>
            </a:extLst>
          </p:cNvPr>
          <p:cNvPicPr>
            <a:picLocks noChangeAspect="1"/>
          </p:cNvPicPr>
          <p:nvPr/>
        </p:nvPicPr>
        <p:blipFill>
          <a:blip r:embed="rId6"/>
          <a:stretch>
            <a:fillRect/>
          </a:stretch>
        </p:blipFill>
        <p:spPr>
          <a:xfrm>
            <a:off x="2801745" y="5664020"/>
            <a:ext cx="2806963" cy="940631"/>
          </a:xfrm>
          <a:prstGeom prst="rect">
            <a:avLst/>
          </a:prstGeom>
        </p:spPr>
      </p:pic>
    </p:spTree>
    <p:extLst>
      <p:ext uri="{BB962C8B-B14F-4D97-AF65-F5344CB8AC3E}">
        <p14:creationId xmlns:p14="http://schemas.microsoft.com/office/powerpoint/2010/main" val="430710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92815-5F01-5F4F-9D64-F4E0F373B978}"/>
              </a:ext>
            </a:extLst>
          </p:cNvPr>
          <p:cNvSpPr>
            <a:spLocks noGrp="1"/>
          </p:cNvSpPr>
          <p:nvPr>
            <p:ph type="title"/>
          </p:nvPr>
        </p:nvSpPr>
        <p:spPr>
          <a:xfrm>
            <a:off x="637481" y="228600"/>
            <a:ext cx="10367976" cy="6120342"/>
          </a:xfrm>
        </p:spPr>
        <p:txBody>
          <a:bodyPr>
            <a:normAutofit/>
          </a:bodyPr>
          <a:lstStyle/>
          <a:p>
            <a:r>
              <a:rPr lang="en-US" sz="2800" b="1" dirty="0">
                <a:latin typeface="+mn-lt"/>
              </a:rPr>
              <a:t>Application: Taking an assets-based approach to assumptions</a:t>
            </a:r>
            <a:br>
              <a:rPr lang="en-US" sz="2800" b="1" dirty="0"/>
            </a:br>
            <a:br>
              <a:rPr lang="en-US" sz="2800" b="1" dirty="0"/>
            </a:br>
            <a:r>
              <a:rPr lang="en-US" sz="2800" dirty="0">
                <a:latin typeface="+mn-lt"/>
              </a:rPr>
              <a:t>Reflect on a common teaching/learning situation for you, using the following questions as a guide:</a:t>
            </a:r>
            <a:br>
              <a:rPr lang="en-US" sz="2800" dirty="0">
                <a:latin typeface="+mn-lt"/>
              </a:rPr>
            </a:br>
            <a:br>
              <a:rPr lang="en-US" sz="2800" dirty="0">
                <a:latin typeface="+mn-lt"/>
              </a:rPr>
            </a:br>
            <a:r>
              <a:rPr lang="en-US" sz="2800" dirty="0">
                <a:latin typeface="+mn-lt"/>
              </a:rPr>
              <a:t>	</a:t>
            </a:r>
            <a:r>
              <a:rPr lang="en-US" sz="2800" dirty="0"/>
              <a:t>-How does taking an assets-based approach to your 	assumptions change your understanding of this situation? </a:t>
            </a:r>
            <a:br>
              <a:rPr lang="en-US" sz="2800" dirty="0"/>
            </a:br>
            <a:br>
              <a:rPr lang="en-US" sz="2800" dirty="0"/>
            </a:br>
            <a:r>
              <a:rPr lang="en-US" sz="2800" dirty="0"/>
              <a:t>	-What’s possible in this situation with different assumptions?</a:t>
            </a:r>
            <a:br>
              <a:rPr lang="en-US" sz="2800" dirty="0"/>
            </a:br>
            <a:br>
              <a:rPr lang="en-US" sz="2800" dirty="0">
                <a:latin typeface="+mn-lt"/>
              </a:rPr>
            </a:br>
            <a:r>
              <a:rPr lang="en-US" sz="2800" dirty="0">
                <a:latin typeface="+mn-lt"/>
              </a:rPr>
              <a:t>After individual reflection, talk with a neighbor about your situation and your assumptions.</a:t>
            </a:r>
            <a:br>
              <a:rPr lang="en-US" sz="2800" dirty="0">
                <a:latin typeface="+mn-lt"/>
              </a:rPr>
            </a:br>
            <a:br>
              <a:rPr lang="en-US" sz="2800" dirty="0">
                <a:latin typeface="+mn-lt"/>
              </a:rPr>
            </a:br>
            <a:endParaRPr lang="en-US" sz="2800" dirty="0"/>
          </a:p>
        </p:txBody>
      </p:sp>
    </p:spTree>
    <p:extLst>
      <p:ext uri="{BB962C8B-B14F-4D97-AF65-F5344CB8AC3E}">
        <p14:creationId xmlns:p14="http://schemas.microsoft.com/office/powerpoint/2010/main" val="2743572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4AC0E-DF0A-1A4A-8AB0-FDA2F04AB548}"/>
              </a:ext>
            </a:extLst>
          </p:cNvPr>
          <p:cNvSpPr>
            <a:spLocks noGrp="1"/>
          </p:cNvSpPr>
          <p:nvPr>
            <p:ph type="title"/>
          </p:nvPr>
        </p:nvSpPr>
        <p:spPr>
          <a:xfrm>
            <a:off x="838200" y="234955"/>
            <a:ext cx="10515600" cy="1325563"/>
          </a:xfrm>
        </p:spPr>
        <p:txBody>
          <a:bodyPr/>
          <a:lstStyle/>
          <a:p>
            <a:r>
              <a:rPr lang="en-US" dirty="0"/>
              <a:t>Overview</a:t>
            </a:r>
          </a:p>
        </p:txBody>
      </p:sp>
      <p:sp>
        <p:nvSpPr>
          <p:cNvPr id="3" name="Content Placeholder 2">
            <a:extLst>
              <a:ext uri="{FF2B5EF4-FFF2-40B4-BE49-F238E27FC236}">
                <a16:creationId xmlns:a16="http://schemas.microsoft.com/office/drawing/2014/main" id="{7EED26E1-60D8-BE4F-95A8-3B8476983E05}"/>
              </a:ext>
            </a:extLst>
          </p:cNvPr>
          <p:cNvSpPr>
            <a:spLocks noGrp="1"/>
          </p:cNvSpPr>
          <p:nvPr>
            <p:ph idx="1"/>
          </p:nvPr>
        </p:nvSpPr>
        <p:spPr>
          <a:xfrm>
            <a:off x="6270172" y="1665754"/>
            <a:ext cx="5392388" cy="3539430"/>
          </a:xfrm>
          <a:solidFill>
            <a:schemeClr val="tx1"/>
          </a:solidFill>
        </p:spPr>
        <p:txBody>
          <a:bodyPr>
            <a:noAutofit/>
          </a:bodyPr>
          <a:lstStyle/>
          <a:p>
            <a:pPr marL="0" indent="0" algn="r">
              <a:lnSpc>
                <a:spcPct val="100000"/>
              </a:lnSpc>
              <a:spcBef>
                <a:spcPts val="0"/>
              </a:spcBef>
              <a:buNone/>
            </a:pPr>
            <a:r>
              <a:rPr lang="en-US" sz="3200" dirty="0">
                <a:solidFill>
                  <a:schemeClr val="bg1"/>
                </a:solidFill>
              </a:rPr>
              <a:t>Practical </a:t>
            </a:r>
          </a:p>
          <a:p>
            <a:pPr marL="0" indent="0" algn="r">
              <a:lnSpc>
                <a:spcPct val="100000"/>
              </a:lnSpc>
              <a:spcBef>
                <a:spcPts val="0"/>
              </a:spcBef>
              <a:buNone/>
            </a:pPr>
            <a:endParaRPr lang="en-US" sz="3200" dirty="0">
              <a:solidFill>
                <a:schemeClr val="bg1"/>
              </a:solidFill>
            </a:endParaRPr>
          </a:p>
          <a:p>
            <a:pPr marL="0" indent="0" algn="r">
              <a:lnSpc>
                <a:spcPct val="100000"/>
              </a:lnSpc>
              <a:spcBef>
                <a:spcPts val="0"/>
              </a:spcBef>
              <a:buNone/>
            </a:pPr>
            <a:r>
              <a:rPr lang="en-US" sz="3200" dirty="0">
                <a:solidFill>
                  <a:schemeClr val="bg1"/>
                </a:solidFill>
              </a:rPr>
              <a:t>Conversational</a:t>
            </a:r>
          </a:p>
          <a:p>
            <a:pPr marL="0" indent="0" algn="r">
              <a:lnSpc>
                <a:spcPct val="100000"/>
              </a:lnSpc>
              <a:spcBef>
                <a:spcPts val="0"/>
              </a:spcBef>
              <a:buNone/>
            </a:pPr>
            <a:endParaRPr lang="en-US" sz="3200" dirty="0">
              <a:solidFill>
                <a:schemeClr val="bg1"/>
              </a:solidFill>
            </a:endParaRPr>
          </a:p>
          <a:p>
            <a:pPr marL="0" indent="0" algn="r">
              <a:lnSpc>
                <a:spcPct val="100000"/>
              </a:lnSpc>
              <a:spcBef>
                <a:spcPts val="0"/>
              </a:spcBef>
              <a:buNone/>
            </a:pPr>
            <a:r>
              <a:rPr lang="en-US" sz="3200" dirty="0">
                <a:solidFill>
                  <a:schemeClr val="bg1"/>
                </a:solidFill>
              </a:rPr>
              <a:t>Research-informed</a:t>
            </a:r>
          </a:p>
          <a:p>
            <a:pPr marL="0" indent="0" algn="r">
              <a:lnSpc>
                <a:spcPct val="100000"/>
              </a:lnSpc>
              <a:spcBef>
                <a:spcPts val="0"/>
              </a:spcBef>
              <a:buNone/>
            </a:pPr>
            <a:endParaRPr lang="en-US" sz="3200" dirty="0">
              <a:solidFill>
                <a:schemeClr val="bg1"/>
              </a:solidFill>
            </a:endParaRPr>
          </a:p>
          <a:p>
            <a:pPr marL="0" indent="0" algn="r">
              <a:lnSpc>
                <a:spcPct val="100000"/>
              </a:lnSpc>
              <a:spcBef>
                <a:spcPts val="0"/>
              </a:spcBef>
              <a:buNone/>
            </a:pPr>
            <a:r>
              <a:rPr lang="en-US" sz="3200" dirty="0">
                <a:solidFill>
                  <a:schemeClr val="bg1"/>
                </a:solidFill>
              </a:rPr>
              <a:t>Model effective UDL practice</a:t>
            </a:r>
          </a:p>
        </p:txBody>
      </p:sp>
      <p:sp>
        <p:nvSpPr>
          <p:cNvPr id="4" name="TextBox 3">
            <a:extLst>
              <a:ext uri="{FF2B5EF4-FFF2-40B4-BE49-F238E27FC236}">
                <a16:creationId xmlns:a16="http://schemas.microsoft.com/office/drawing/2014/main" id="{FF441495-DEEE-A742-9603-C263E05E17B7}"/>
              </a:ext>
            </a:extLst>
          </p:cNvPr>
          <p:cNvSpPr txBox="1"/>
          <p:nvPr/>
        </p:nvSpPr>
        <p:spPr>
          <a:xfrm>
            <a:off x="0" y="1665754"/>
            <a:ext cx="5684108" cy="4031873"/>
          </a:xfrm>
          <a:prstGeom prst="rect">
            <a:avLst/>
          </a:prstGeom>
          <a:solidFill>
            <a:schemeClr val="bg1"/>
          </a:solidFill>
          <a:ln w="57150">
            <a:noFill/>
          </a:ln>
        </p:spPr>
        <p:txBody>
          <a:bodyPr wrap="square" rtlCol="0">
            <a:spAutoFit/>
          </a:bodyPr>
          <a:lstStyle/>
          <a:p>
            <a:pPr marL="927100" indent="-463550"/>
            <a:r>
              <a:rPr lang="en-US" sz="3200" dirty="0"/>
              <a:t>  Defining terms</a:t>
            </a:r>
          </a:p>
          <a:p>
            <a:pPr marL="927100" indent="-463550"/>
            <a:endParaRPr lang="en-US" sz="3200" dirty="0"/>
          </a:p>
          <a:p>
            <a:pPr marL="927100" indent="-463550"/>
            <a:r>
              <a:rPr lang="en-US" sz="3200" dirty="0"/>
              <a:t>  Understanding UDL Principles</a:t>
            </a:r>
          </a:p>
          <a:p>
            <a:pPr marL="927100" indent="-463550"/>
            <a:endParaRPr lang="en-US" sz="3200" dirty="0"/>
          </a:p>
          <a:p>
            <a:pPr marL="927100" indent="-463550"/>
            <a:r>
              <a:rPr lang="en-US" sz="3200" dirty="0"/>
              <a:t>   Addressing UDL &amp; Accessibility as a Developer</a:t>
            </a:r>
          </a:p>
          <a:p>
            <a:endParaRPr lang="en-US" sz="3200" dirty="0"/>
          </a:p>
        </p:txBody>
      </p:sp>
    </p:spTree>
    <p:extLst>
      <p:ext uri="{BB962C8B-B14F-4D97-AF65-F5344CB8AC3E}">
        <p14:creationId xmlns:p14="http://schemas.microsoft.com/office/powerpoint/2010/main" val="149724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Universal Design at McGill University">
            <a:hlinkClick r:id="" action="ppaction://media"/>
            <a:extLst>
              <a:ext uri="{FF2B5EF4-FFF2-40B4-BE49-F238E27FC236}">
                <a16:creationId xmlns:a16="http://schemas.microsoft.com/office/drawing/2014/main" id="{8F9AFC41-CC5F-4D43-9593-2CDB3BC7C44F}"/>
              </a:ext>
            </a:extLst>
          </p:cNvPr>
          <p:cNvPicPr>
            <a:picLocks noRot="1" noChangeAspect="1"/>
          </p:cNvPicPr>
          <p:nvPr>
            <a:videoFile r:link="rId1"/>
          </p:nvPr>
        </p:nvPicPr>
        <p:blipFill>
          <a:blip r:embed="rId4"/>
          <a:stretch>
            <a:fillRect/>
          </a:stretch>
        </p:blipFill>
        <p:spPr>
          <a:xfrm>
            <a:off x="3048000" y="1714500"/>
            <a:ext cx="6096000" cy="3429000"/>
          </a:xfrm>
          <a:prstGeom prst="rect">
            <a:avLst/>
          </a:prstGeom>
        </p:spPr>
      </p:pic>
    </p:spTree>
    <p:extLst>
      <p:ext uri="{BB962C8B-B14F-4D97-AF65-F5344CB8AC3E}">
        <p14:creationId xmlns:p14="http://schemas.microsoft.com/office/powerpoint/2010/main" val="77593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sidewalk ramp">
            <a:extLst>
              <a:ext uri="{FF2B5EF4-FFF2-40B4-BE49-F238E27FC236}">
                <a16:creationId xmlns:a16="http://schemas.microsoft.com/office/drawing/2014/main" id="{97EC7AD4-524C-154E-A953-4A0F3F678E80}"/>
              </a:ext>
            </a:extLst>
          </p:cNvPr>
          <p:cNvPicPr>
            <a:picLocks noChangeAspect="1" noChangeArrowheads="1"/>
          </p:cNvPicPr>
          <p:nvPr/>
        </p:nvPicPr>
        <p:blipFill rotWithShape="1">
          <a:blip r:embed="rId3">
            <a:alphaModFix amt="85000"/>
            <a:extLst>
              <a:ext uri="{28A0092B-C50C-407E-A947-70E740481C1C}">
                <a14:useLocalDpi xmlns:a14="http://schemas.microsoft.com/office/drawing/2010/main" val="0"/>
              </a:ext>
            </a:extLst>
          </a:blip>
          <a:srcRect t="7839" b="17161"/>
          <a:stretch/>
        </p:blipFill>
        <p:spPr bwMode="auto">
          <a:xfrm>
            <a:off x="-4113" y="-1"/>
            <a:ext cx="12191999"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539A776-EF9C-AF40-A178-24122E7B5900}"/>
              </a:ext>
            </a:extLst>
          </p:cNvPr>
          <p:cNvSpPr>
            <a:spLocks noGrp="1"/>
          </p:cNvSpPr>
          <p:nvPr>
            <p:ph idx="1"/>
          </p:nvPr>
        </p:nvSpPr>
        <p:spPr>
          <a:xfrm>
            <a:off x="838200" y="440741"/>
            <a:ext cx="10515600" cy="5533496"/>
          </a:xfrm>
          <a:solidFill>
            <a:schemeClr val="bg1">
              <a:lumMod val="85000"/>
              <a:lumOff val="15000"/>
            </a:schemeClr>
          </a:solidFill>
        </p:spPr>
        <p:txBody>
          <a:bodyPr>
            <a:noAutofit/>
          </a:bodyPr>
          <a:lstStyle/>
          <a:p>
            <a:pPr marL="0" indent="0">
              <a:buNone/>
            </a:pPr>
            <a:r>
              <a:rPr lang="en-US" sz="4000" dirty="0">
                <a:solidFill>
                  <a:srgbClr val="FFFFFF"/>
                </a:solidFill>
              </a:rPr>
              <a:t>“Universal design focuses on eliminating barriers through initial designs that consider the needs of diverse people, rather than overcoming barriers later through individual adaptation. Because the intended users are whole communities, universally designed environments are engineered for flexibility and designed to anticipate the need for alternatives, options, and adaptations to meet the challenge of diversity.”</a:t>
            </a:r>
            <a:r>
              <a:rPr lang="en-US" sz="3200" dirty="0">
                <a:solidFill>
                  <a:srgbClr val="FFFFFF"/>
                </a:solidFill>
              </a:rPr>
              <a:t>				</a:t>
            </a:r>
          </a:p>
          <a:p>
            <a:pPr marL="0" indent="0">
              <a:buNone/>
            </a:pPr>
            <a:r>
              <a:rPr lang="en-US" sz="3200" dirty="0">
                <a:solidFill>
                  <a:srgbClr val="FFFFFF"/>
                </a:solidFill>
              </a:rPr>
              <a:t>								</a:t>
            </a:r>
            <a:r>
              <a:rPr lang="en-US" sz="2400" dirty="0">
                <a:solidFill>
                  <a:srgbClr val="FFFFFF"/>
                </a:solidFill>
              </a:rPr>
              <a:t>D. Rose </a:t>
            </a:r>
            <a:r>
              <a:rPr lang="en-US" sz="2400" i="1" dirty="0">
                <a:solidFill>
                  <a:srgbClr val="FFFFFF"/>
                </a:solidFill>
              </a:rPr>
              <a:t>et al</a:t>
            </a:r>
            <a:r>
              <a:rPr lang="en-US" sz="2400" dirty="0">
                <a:solidFill>
                  <a:srgbClr val="FFFFFF"/>
                </a:solidFill>
              </a:rPr>
              <a:t>., 2006</a:t>
            </a:r>
          </a:p>
        </p:txBody>
      </p:sp>
    </p:spTree>
    <p:extLst>
      <p:ext uri="{BB962C8B-B14F-4D97-AF65-F5344CB8AC3E}">
        <p14:creationId xmlns:p14="http://schemas.microsoft.com/office/powerpoint/2010/main" val="11610646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Image result for universal design for learning">
            <a:hlinkClick r:id="rId3"/>
            <a:extLst>
              <a:ext uri="{FF2B5EF4-FFF2-40B4-BE49-F238E27FC236}">
                <a16:creationId xmlns:a16="http://schemas.microsoft.com/office/drawing/2014/main" id="{D0465439-929E-4647-821B-E84153C7AF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8940" y="56873"/>
            <a:ext cx="5004508" cy="37513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48F2452-E8C0-584B-9945-A38AF61992D5}"/>
              </a:ext>
            </a:extLst>
          </p:cNvPr>
          <p:cNvSpPr>
            <a:spLocks noGrp="1"/>
          </p:cNvSpPr>
          <p:nvPr>
            <p:ph idx="1"/>
          </p:nvPr>
        </p:nvSpPr>
        <p:spPr>
          <a:xfrm>
            <a:off x="544159" y="2256833"/>
            <a:ext cx="5870623" cy="2290453"/>
          </a:xfrm>
          <a:solidFill>
            <a:schemeClr val="bg1"/>
          </a:solidFill>
        </p:spPr>
        <p:txBody>
          <a:bodyPr vert="horz" lIns="91440" tIns="45720" rIns="91440" bIns="45720" rtlCol="0">
            <a:noAutofit/>
          </a:bodyPr>
          <a:lstStyle/>
          <a:p>
            <a:pPr marL="514350" indent="-514350">
              <a:buFont typeface="+mj-lt"/>
              <a:buAutoNum type="arabicParenR"/>
            </a:pPr>
            <a:r>
              <a:rPr lang="en-US" sz="3200" dirty="0"/>
              <a:t>A pedagogical issue</a:t>
            </a:r>
          </a:p>
          <a:p>
            <a:pPr marL="514350" indent="-514350">
              <a:buFont typeface="+mj-lt"/>
              <a:buAutoNum type="arabicParenR"/>
            </a:pPr>
            <a:r>
              <a:rPr lang="en-US" sz="3200" dirty="0"/>
              <a:t>An accessibility issue</a:t>
            </a:r>
          </a:p>
          <a:p>
            <a:pPr marL="514350" indent="-514350">
              <a:buFont typeface="+mj-lt"/>
              <a:buAutoNum type="arabicParenR"/>
            </a:pPr>
            <a:r>
              <a:rPr lang="en-US" sz="3200" dirty="0"/>
              <a:t>A social justice and equity issue:</a:t>
            </a:r>
          </a:p>
        </p:txBody>
      </p:sp>
      <p:sp>
        <p:nvSpPr>
          <p:cNvPr id="2" name="TextBox 1">
            <a:extLst>
              <a:ext uri="{FF2B5EF4-FFF2-40B4-BE49-F238E27FC236}">
                <a16:creationId xmlns:a16="http://schemas.microsoft.com/office/drawing/2014/main" id="{5FCF7C58-17D4-7042-9CB5-09BB7B864F7B}"/>
              </a:ext>
            </a:extLst>
          </p:cNvPr>
          <p:cNvSpPr txBox="1"/>
          <p:nvPr/>
        </p:nvSpPr>
        <p:spPr>
          <a:xfrm>
            <a:off x="1" y="0"/>
            <a:ext cx="6958939" cy="1530954"/>
          </a:xfrm>
          <a:prstGeom prst="rect">
            <a:avLst/>
          </a:prstGeom>
          <a:noFill/>
        </p:spPr>
        <p:txBody>
          <a:bodyPr vert="horz" lIns="91440" tIns="45720" rIns="91440" bIns="45720" rtlCol="0" anchor="ctr">
            <a:noAutofit/>
          </a:bodyPr>
          <a:lstStyle/>
          <a:p>
            <a:pPr>
              <a:lnSpc>
                <a:spcPct val="90000"/>
              </a:lnSpc>
              <a:spcBef>
                <a:spcPct val="0"/>
              </a:spcBef>
              <a:spcAft>
                <a:spcPts val="600"/>
              </a:spcAft>
            </a:pPr>
            <a:endParaRPr lang="en-US" sz="4000" dirty="0">
              <a:latin typeface="+mj-lt"/>
              <a:ea typeface="+mj-ea"/>
              <a:cs typeface="+mj-cs"/>
            </a:endParaRPr>
          </a:p>
          <a:p>
            <a:pPr>
              <a:lnSpc>
                <a:spcPct val="90000"/>
              </a:lnSpc>
              <a:spcBef>
                <a:spcPct val="0"/>
              </a:spcBef>
              <a:spcAft>
                <a:spcPts val="600"/>
              </a:spcAft>
            </a:pPr>
            <a:endParaRPr lang="en-US" sz="4000" dirty="0">
              <a:latin typeface="+mj-lt"/>
              <a:ea typeface="+mj-ea"/>
              <a:cs typeface="+mj-cs"/>
            </a:endParaRPr>
          </a:p>
          <a:p>
            <a:pPr>
              <a:lnSpc>
                <a:spcPct val="90000"/>
              </a:lnSpc>
              <a:spcBef>
                <a:spcPct val="0"/>
              </a:spcBef>
              <a:spcAft>
                <a:spcPts val="600"/>
              </a:spcAft>
            </a:pPr>
            <a:r>
              <a:rPr lang="en-US" sz="4000" dirty="0">
                <a:latin typeface="+mj-lt"/>
                <a:ea typeface="+mj-ea"/>
                <a:cs typeface="+mj-cs"/>
              </a:rPr>
              <a:t>Why is Universal Design for Learning (UDL) important?</a:t>
            </a:r>
          </a:p>
          <a:p>
            <a:pPr>
              <a:lnSpc>
                <a:spcPct val="90000"/>
              </a:lnSpc>
              <a:spcBef>
                <a:spcPct val="0"/>
              </a:spcBef>
              <a:spcAft>
                <a:spcPts val="600"/>
              </a:spcAft>
            </a:pPr>
            <a:endParaRPr lang="en-US" sz="4000" dirty="0">
              <a:latin typeface="+mj-lt"/>
              <a:ea typeface="+mj-ea"/>
              <a:cs typeface="+mj-cs"/>
            </a:endParaRPr>
          </a:p>
          <a:p>
            <a:pPr>
              <a:lnSpc>
                <a:spcPct val="90000"/>
              </a:lnSpc>
              <a:spcBef>
                <a:spcPct val="0"/>
              </a:spcBef>
              <a:spcAft>
                <a:spcPts val="600"/>
              </a:spcAft>
            </a:pPr>
            <a:endParaRPr lang="en-US" sz="4000" dirty="0">
              <a:latin typeface="+mj-lt"/>
              <a:ea typeface="+mj-ea"/>
              <a:cs typeface="+mj-cs"/>
            </a:endParaRPr>
          </a:p>
        </p:txBody>
      </p:sp>
      <p:sp>
        <p:nvSpPr>
          <p:cNvPr id="4" name="Rectangle 3">
            <a:extLst>
              <a:ext uri="{FF2B5EF4-FFF2-40B4-BE49-F238E27FC236}">
                <a16:creationId xmlns:a16="http://schemas.microsoft.com/office/drawing/2014/main" id="{E5CEB568-FFEB-4447-90D4-205C917CAC22}"/>
              </a:ext>
            </a:extLst>
          </p:cNvPr>
          <p:cNvSpPr/>
          <p:nvPr/>
        </p:nvSpPr>
        <p:spPr>
          <a:xfrm>
            <a:off x="6958940" y="3913825"/>
            <a:ext cx="5233059" cy="2554545"/>
          </a:xfrm>
          <a:prstGeom prst="rect">
            <a:avLst/>
          </a:prstGeom>
          <a:solidFill>
            <a:schemeClr val="bg1"/>
          </a:solidFill>
        </p:spPr>
        <p:txBody>
          <a:bodyPr wrap="square">
            <a:spAutoFit/>
          </a:bodyPr>
          <a:lstStyle/>
          <a:p>
            <a:r>
              <a:rPr lang="en-US" sz="3200" dirty="0"/>
              <a:t>UDL strategies support inclusive education; not only do they help a targeted group, but also help </a:t>
            </a:r>
            <a:r>
              <a:rPr lang="en-US" sz="3200" b="1" dirty="0"/>
              <a:t>all</a:t>
            </a:r>
            <a:r>
              <a:rPr lang="en-US" sz="3200" dirty="0"/>
              <a:t> students learn and succeed.</a:t>
            </a:r>
          </a:p>
        </p:txBody>
      </p:sp>
      <p:sp>
        <p:nvSpPr>
          <p:cNvPr id="7" name="Rectangle 6">
            <a:extLst>
              <a:ext uri="{FF2B5EF4-FFF2-40B4-BE49-F238E27FC236}">
                <a16:creationId xmlns:a16="http://schemas.microsoft.com/office/drawing/2014/main" id="{4519A1B2-3313-C24A-896C-42BD357297A6}"/>
              </a:ext>
            </a:extLst>
          </p:cNvPr>
          <p:cNvSpPr/>
          <p:nvPr/>
        </p:nvSpPr>
        <p:spPr>
          <a:xfrm>
            <a:off x="0" y="6468370"/>
            <a:ext cx="2323841" cy="369332"/>
          </a:xfrm>
          <a:prstGeom prst="rect">
            <a:avLst/>
          </a:prstGeom>
        </p:spPr>
        <p:txBody>
          <a:bodyPr wrap="none">
            <a:spAutoFit/>
          </a:bodyPr>
          <a:lstStyle/>
          <a:p>
            <a:r>
              <a:rPr lang="en-US" dirty="0"/>
              <a:t>Image: </a:t>
            </a:r>
            <a:r>
              <a:rPr lang="en-US" dirty="0">
                <a:hlinkClick r:id="rId5" tooltip="Go to Giulia Forsythe's photostream">
                  <a:extLst>
                    <a:ext uri="{A12FA001-AC4F-418D-AE19-62706E023703}">
                      <ahyp:hlinkClr xmlns:ahyp="http://schemas.microsoft.com/office/drawing/2018/hyperlinkcolor" val="tx"/>
                    </a:ext>
                  </a:extLst>
                </a:hlinkClick>
              </a:rPr>
              <a:t>Giulia Forsythe</a:t>
            </a:r>
            <a:r>
              <a:rPr lang="en-US" dirty="0"/>
              <a:t> </a:t>
            </a:r>
          </a:p>
        </p:txBody>
      </p:sp>
    </p:spTree>
    <p:extLst>
      <p:ext uri="{BB962C8B-B14F-4D97-AF65-F5344CB8AC3E}">
        <p14:creationId xmlns:p14="http://schemas.microsoft.com/office/powerpoint/2010/main" val="46663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3956-C20B-6F4A-9146-31EA6867BEAE}"/>
              </a:ext>
            </a:extLst>
          </p:cNvPr>
          <p:cNvSpPr>
            <a:spLocks noGrp="1"/>
          </p:cNvSpPr>
          <p:nvPr>
            <p:ph type="title"/>
          </p:nvPr>
        </p:nvSpPr>
        <p:spPr/>
        <p:txBody>
          <a:bodyPr/>
          <a:lstStyle/>
          <a:p>
            <a:r>
              <a:rPr lang="en-US" dirty="0"/>
              <a:t>Activity</a:t>
            </a:r>
          </a:p>
        </p:txBody>
      </p:sp>
      <p:sp>
        <p:nvSpPr>
          <p:cNvPr id="4" name="Rectangle 3">
            <a:extLst>
              <a:ext uri="{FF2B5EF4-FFF2-40B4-BE49-F238E27FC236}">
                <a16:creationId xmlns:a16="http://schemas.microsoft.com/office/drawing/2014/main" id="{636A48F4-5066-914B-9D1D-07D715EE6783}"/>
              </a:ext>
            </a:extLst>
          </p:cNvPr>
          <p:cNvSpPr/>
          <p:nvPr/>
        </p:nvSpPr>
        <p:spPr>
          <a:xfrm>
            <a:off x="838200" y="1476117"/>
            <a:ext cx="10922000" cy="4832092"/>
          </a:xfrm>
          <a:prstGeom prst="rect">
            <a:avLst/>
          </a:prstGeom>
        </p:spPr>
        <p:txBody>
          <a:bodyPr wrap="square">
            <a:spAutoFit/>
          </a:bodyPr>
          <a:lstStyle/>
          <a:p>
            <a:r>
              <a:rPr lang="en-US" sz="2800" dirty="0"/>
              <a:t>Recall an experience in which the learning opportunity was either: </a:t>
            </a:r>
          </a:p>
          <a:p>
            <a:pPr marL="971550" lvl="1" indent="-514350">
              <a:buAutoNum type="alphaLcParenR"/>
            </a:pPr>
            <a:r>
              <a:rPr lang="en-US" sz="2800" dirty="0"/>
              <a:t>inequitable, inaccessible, or not successfully providing opportunities for a range of learners OR </a:t>
            </a:r>
          </a:p>
          <a:p>
            <a:pPr marL="971550" lvl="1" indent="-514350">
              <a:buAutoNum type="alphaLcParenR"/>
            </a:pPr>
            <a:r>
              <a:rPr lang="en-US" sz="2800" dirty="0"/>
              <a:t>accessible, successfully providing opportunity for a diverse population to learn. (1 min)</a:t>
            </a:r>
          </a:p>
          <a:p>
            <a:endParaRPr lang="en-US" sz="2800" dirty="0"/>
          </a:p>
          <a:p>
            <a:r>
              <a:rPr lang="en-US" sz="2800" dirty="0"/>
              <a:t>Pair up and introduce yourselves to one another. (1 min)</a:t>
            </a:r>
          </a:p>
          <a:p>
            <a:endParaRPr lang="en-US" sz="2800" dirty="0"/>
          </a:p>
          <a:p>
            <a:r>
              <a:rPr lang="en-US" sz="2800" dirty="0"/>
              <a:t>Take 2 + 2 minutes to briefly share your experience. Consider together what characteristics made it fit into either category. (4 min; we’ll prompt you to switch.)</a:t>
            </a:r>
          </a:p>
        </p:txBody>
      </p:sp>
    </p:spTree>
    <p:extLst>
      <p:ext uri="{BB962C8B-B14F-4D97-AF65-F5344CB8AC3E}">
        <p14:creationId xmlns:p14="http://schemas.microsoft.com/office/powerpoint/2010/main" val="89336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07F81-2B51-A247-90DF-A1C9E85128CE}"/>
              </a:ext>
            </a:extLst>
          </p:cNvPr>
          <p:cNvSpPr>
            <a:spLocks noGrp="1"/>
          </p:cNvSpPr>
          <p:nvPr>
            <p:ph type="title"/>
          </p:nvPr>
        </p:nvSpPr>
        <p:spPr>
          <a:xfrm>
            <a:off x="-1" y="26894"/>
            <a:ext cx="12192001" cy="1325563"/>
          </a:xfrm>
          <a:noFill/>
        </p:spPr>
        <p:txBody>
          <a:bodyPr>
            <a:normAutofit/>
          </a:bodyPr>
          <a:lstStyle/>
          <a:p>
            <a:r>
              <a:rPr lang="en-US" dirty="0"/>
              <a:t> Principles of UDL: Provide Multiple Means of …</a:t>
            </a:r>
          </a:p>
        </p:txBody>
      </p:sp>
      <p:sp>
        <p:nvSpPr>
          <p:cNvPr id="3" name="Content Placeholder 2">
            <a:extLst>
              <a:ext uri="{FF2B5EF4-FFF2-40B4-BE49-F238E27FC236}">
                <a16:creationId xmlns:a16="http://schemas.microsoft.com/office/drawing/2014/main" id="{89865AFF-C52C-D342-A297-34DAA8F20854}"/>
              </a:ext>
            </a:extLst>
          </p:cNvPr>
          <p:cNvSpPr>
            <a:spLocks noGrp="1"/>
          </p:cNvSpPr>
          <p:nvPr>
            <p:ph idx="1"/>
          </p:nvPr>
        </p:nvSpPr>
        <p:spPr>
          <a:xfrm>
            <a:off x="735427" y="1531917"/>
            <a:ext cx="10917836" cy="4878962"/>
          </a:xfrm>
        </p:spPr>
        <p:txBody>
          <a:bodyPr>
            <a:normAutofit/>
          </a:bodyPr>
          <a:lstStyle/>
          <a:p>
            <a:pPr marL="0" indent="0">
              <a:buNone/>
            </a:pPr>
            <a:r>
              <a:rPr lang="en-US" sz="3200" dirty="0"/>
              <a:t>Engagement </a:t>
            </a:r>
          </a:p>
          <a:p>
            <a:pPr marL="457200" lvl="1" indent="0">
              <a:buNone/>
            </a:pPr>
            <a:r>
              <a:rPr lang="en-US" sz="3200" dirty="0"/>
              <a:t>		 Use multiple methods of motivating learners</a:t>
            </a:r>
          </a:p>
          <a:p>
            <a:pPr marL="0" indent="0">
              <a:buNone/>
            </a:pPr>
            <a:endParaRPr lang="en-US" sz="3200" dirty="0"/>
          </a:p>
          <a:p>
            <a:pPr marL="0" indent="0">
              <a:buNone/>
            </a:pPr>
            <a:r>
              <a:rPr lang="en-US" sz="3200" dirty="0"/>
              <a:t>Representation</a:t>
            </a:r>
          </a:p>
          <a:p>
            <a:pPr marL="457200" lvl="1" indent="0">
              <a:buNone/>
            </a:pPr>
            <a:r>
              <a:rPr lang="en-US" sz="3200" dirty="0"/>
              <a:t>		 Provide content or materials in multiple formats</a:t>
            </a:r>
          </a:p>
          <a:p>
            <a:pPr marL="457200" lvl="1" indent="0">
              <a:buNone/>
            </a:pPr>
            <a:endParaRPr lang="en-US" sz="3200" dirty="0"/>
          </a:p>
          <a:p>
            <a:pPr marL="0" indent="0">
              <a:buNone/>
            </a:pPr>
            <a:r>
              <a:rPr lang="en-US" sz="3200" dirty="0"/>
              <a:t>Action and Expression</a:t>
            </a:r>
          </a:p>
          <a:p>
            <a:pPr marL="457200" lvl="1" indent="0">
              <a:buNone/>
            </a:pPr>
            <a:r>
              <a:rPr lang="en-US" sz="3200" dirty="0"/>
              <a:t>		 Give learners multiple ways to show what they know</a:t>
            </a:r>
          </a:p>
          <a:p>
            <a:pPr marL="457200" lvl="1" indent="0">
              <a:buNone/>
            </a:pPr>
            <a:endParaRPr lang="en-US" sz="3200" dirty="0"/>
          </a:p>
          <a:p>
            <a:pPr marL="0" indent="0">
              <a:buNone/>
            </a:pPr>
            <a:endParaRPr lang="en-US" sz="3200" dirty="0"/>
          </a:p>
        </p:txBody>
      </p:sp>
      <p:sp>
        <p:nvSpPr>
          <p:cNvPr id="4" name="TextBox 3">
            <a:extLst>
              <a:ext uri="{FF2B5EF4-FFF2-40B4-BE49-F238E27FC236}">
                <a16:creationId xmlns:a16="http://schemas.microsoft.com/office/drawing/2014/main" id="{A37171E9-AFB0-8C4A-AA37-EC542C57FAB0}"/>
              </a:ext>
            </a:extLst>
          </p:cNvPr>
          <p:cNvSpPr txBox="1"/>
          <p:nvPr/>
        </p:nvSpPr>
        <p:spPr>
          <a:xfrm>
            <a:off x="8781387" y="5920968"/>
            <a:ext cx="2871876" cy="338554"/>
          </a:xfrm>
          <a:prstGeom prst="rect">
            <a:avLst/>
          </a:prstGeom>
          <a:noFill/>
        </p:spPr>
        <p:txBody>
          <a:bodyPr wrap="none" rtlCol="0">
            <a:spAutoFit/>
          </a:bodyPr>
          <a:lstStyle/>
          <a:p>
            <a:r>
              <a:rPr lang="en-US" sz="1600" dirty="0"/>
              <a:t>(Rose &amp; Myer, 1984; Kelly, 2014)</a:t>
            </a:r>
          </a:p>
        </p:txBody>
      </p:sp>
      <p:sp>
        <p:nvSpPr>
          <p:cNvPr id="7" name="Right Arrow 6">
            <a:extLst>
              <a:ext uri="{FF2B5EF4-FFF2-40B4-BE49-F238E27FC236}">
                <a16:creationId xmlns:a16="http://schemas.microsoft.com/office/drawing/2014/main" id="{A7B2B3B9-F6A0-FE42-B9CC-D0DFBE773324}"/>
              </a:ext>
            </a:extLst>
          </p:cNvPr>
          <p:cNvSpPr/>
          <p:nvPr/>
        </p:nvSpPr>
        <p:spPr>
          <a:xfrm>
            <a:off x="1578777" y="524644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7F0FC5BB-195F-B94B-BECE-7E18108A2B2E}"/>
              </a:ext>
            </a:extLst>
          </p:cNvPr>
          <p:cNvSpPr/>
          <p:nvPr/>
        </p:nvSpPr>
        <p:spPr>
          <a:xfrm>
            <a:off x="1578777" y="3714627"/>
            <a:ext cx="978408" cy="484632"/>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B6D28E1A-D0C7-EB42-9E00-D1DD68392336}"/>
              </a:ext>
            </a:extLst>
          </p:cNvPr>
          <p:cNvSpPr/>
          <p:nvPr/>
        </p:nvSpPr>
        <p:spPr>
          <a:xfrm>
            <a:off x="1539719" y="1987640"/>
            <a:ext cx="978408" cy="484632"/>
          </a:xfrm>
          <a:prstGeom prst="rightArrow">
            <a:avLst/>
          </a:prstGeom>
          <a:solidFill>
            <a:srgbClr val="68A242"/>
          </a:solidFill>
          <a:ln>
            <a:solidFill>
              <a:srgbClr val="68A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38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screenshot of a cell phone&#10;&#10;Description automatically generated">
            <a:extLst>
              <a:ext uri="{FF2B5EF4-FFF2-40B4-BE49-F238E27FC236}">
                <a16:creationId xmlns:a16="http://schemas.microsoft.com/office/drawing/2014/main" id="{B961DEC0-C35C-B145-84C1-2A71EFCF3BB4}"/>
              </a:ext>
            </a:extLst>
          </p:cNvPr>
          <p:cNvPicPr>
            <a:picLocks noGrp="1" noChangeAspect="1"/>
          </p:cNvPicPr>
          <p:nvPr>
            <p:ph idx="1"/>
          </p:nvPr>
        </p:nvPicPr>
        <p:blipFill>
          <a:blip r:embed="rId3"/>
          <a:stretch>
            <a:fillRect/>
          </a:stretch>
        </p:blipFill>
        <p:spPr>
          <a:xfrm>
            <a:off x="1663908" y="8780"/>
            <a:ext cx="9084039" cy="6849220"/>
          </a:xfrm>
        </p:spPr>
      </p:pic>
    </p:spTree>
    <p:extLst>
      <p:ext uri="{BB962C8B-B14F-4D97-AF65-F5344CB8AC3E}">
        <p14:creationId xmlns:p14="http://schemas.microsoft.com/office/powerpoint/2010/main" val="362194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865AFF-C52C-D342-A297-34DAA8F20854}"/>
              </a:ext>
            </a:extLst>
          </p:cNvPr>
          <p:cNvSpPr>
            <a:spLocks noGrp="1"/>
          </p:cNvSpPr>
          <p:nvPr>
            <p:ph idx="1"/>
          </p:nvPr>
        </p:nvSpPr>
        <p:spPr>
          <a:xfrm>
            <a:off x="7897709" y="0"/>
            <a:ext cx="4294291" cy="6866390"/>
          </a:xfrm>
          <a:solidFill>
            <a:srgbClr val="B894ED"/>
          </a:solidFill>
        </p:spPr>
        <p:txBody>
          <a:bodyPr>
            <a:noAutofit/>
          </a:bodyPr>
          <a:lstStyle/>
          <a:p>
            <a:pPr marL="117475" indent="0">
              <a:buNone/>
            </a:pPr>
            <a:r>
              <a:rPr lang="en-US" dirty="0"/>
              <a:t>Multiple Means of Representation (What?)</a:t>
            </a:r>
            <a:endParaRPr lang="en-US" sz="2800" dirty="0">
              <a:solidFill>
                <a:schemeClr val="accent6">
                  <a:lumMod val="50000"/>
                </a:schemeClr>
              </a:solidFill>
            </a:endParaRPr>
          </a:p>
          <a:p>
            <a:pPr marL="350838" lvl="1" indent="-168275">
              <a:buNone/>
            </a:pPr>
            <a:endParaRPr lang="en-US" dirty="0">
              <a:latin typeface="+mj-lt"/>
            </a:endParaRPr>
          </a:p>
          <a:p>
            <a:pPr marL="350838" lvl="1" indent="-168275">
              <a:buNone/>
            </a:pPr>
            <a:r>
              <a:rPr lang="en-US" dirty="0"/>
              <a:t>Provide content in multiple formats and represent multiple perspectives or experiences.</a:t>
            </a:r>
          </a:p>
          <a:p>
            <a:pPr marL="457200" lvl="1" indent="0">
              <a:buNone/>
            </a:pPr>
            <a:endParaRPr lang="en-US" sz="2800" dirty="0"/>
          </a:p>
          <a:p>
            <a:pPr marL="457200" lvl="1" indent="0">
              <a:buNone/>
            </a:pPr>
            <a:endParaRPr lang="en-US" sz="2800" dirty="0"/>
          </a:p>
          <a:p>
            <a:endParaRPr lang="en-US" dirty="0"/>
          </a:p>
        </p:txBody>
      </p:sp>
      <p:sp>
        <p:nvSpPr>
          <p:cNvPr id="7" name="Rectangle 6">
            <a:extLst>
              <a:ext uri="{FF2B5EF4-FFF2-40B4-BE49-F238E27FC236}">
                <a16:creationId xmlns:a16="http://schemas.microsoft.com/office/drawing/2014/main" id="{F6B1C640-C14C-1346-A56A-16103EC9A9A7}"/>
              </a:ext>
            </a:extLst>
          </p:cNvPr>
          <p:cNvSpPr/>
          <p:nvPr/>
        </p:nvSpPr>
        <p:spPr>
          <a:xfrm>
            <a:off x="3797086" y="-8390"/>
            <a:ext cx="4100623" cy="6432530"/>
          </a:xfrm>
          <a:prstGeom prst="rect">
            <a:avLst/>
          </a:prstGeom>
          <a:solidFill>
            <a:schemeClr val="accent5">
              <a:lumMod val="60000"/>
              <a:lumOff val="40000"/>
            </a:schemeClr>
          </a:solidFill>
        </p:spPr>
        <p:txBody>
          <a:bodyPr wrap="square">
            <a:spAutoFit/>
          </a:bodyPr>
          <a:lstStyle/>
          <a:p>
            <a:r>
              <a:rPr lang="en-US" sz="2800" dirty="0"/>
              <a:t>Multiple Means of Action and Expression (How?)</a:t>
            </a:r>
            <a:endParaRPr lang="en-US" sz="3600" dirty="0"/>
          </a:p>
          <a:p>
            <a:endParaRPr lang="en-US" sz="2800" dirty="0">
              <a:solidFill>
                <a:schemeClr val="accent6">
                  <a:lumMod val="50000"/>
                </a:schemeClr>
              </a:solidFill>
            </a:endParaRPr>
          </a:p>
          <a:p>
            <a:pPr lvl="1" indent="-228600">
              <a:tabLst>
                <a:tab pos="3425825" algn="l"/>
              </a:tabLst>
            </a:pPr>
            <a:r>
              <a:rPr lang="en-US" sz="2400" dirty="0"/>
              <a:t>Give learners multiple ways to show what they know</a:t>
            </a:r>
          </a:p>
          <a:p>
            <a:pPr lvl="1"/>
            <a:endParaRPr lang="en-US" sz="2800" dirty="0">
              <a:solidFill>
                <a:schemeClr val="accent6">
                  <a:lumMod val="50000"/>
                </a:schemeClr>
              </a:solidFill>
            </a:endParaRPr>
          </a:p>
          <a:p>
            <a:pPr lvl="1"/>
            <a:endParaRPr lang="en-US" sz="2800" dirty="0">
              <a:solidFill>
                <a:schemeClr val="accent6">
                  <a:lumMod val="50000"/>
                </a:schemeClr>
              </a:solidFill>
            </a:endParaRPr>
          </a:p>
          <a:p>
            <a:pPr lvl="1"/>
            <a:endParaRPr lang="en-US" sz="2800" dirty="0">
              <a:solidFill>
                <a:schemeClr val="accent6">
                  <a:lumMod val="50000"/>
                </a:schemeClr>
              </a:solidFill>
            </a:endParaRPr>
          </a:p>
          <a:p>
            <a:pPr lvl="1"/>
            <a:endParaRPr lang="en-US" sz="2800" dirty="0">
              <a:solidFill>
                <a:schemeClr val="accent6">
                  <a:lumMod val="50000"/>
                </a:schemeClr>
              </a:solidFill>
            </a:endParaRPr>
          </a:p>
          <a:p>
            <a:pPr lvl="1"/>
            <a:endParaRPr lang="en-US" sz="2800" dirty="0">
              <a:solidFill>
                <a:schemeClr val="accent6">
                  <a:lumMod val="50000"/>
                </a:schemeClr>
              </a:solidFill>
            </a:endParaRPr>
          </a:p>
          <a:p>
            <a:pPr lvl="1"/>
            <a:endParaRPr lang="en-US" sz="2800" dirty="0">
              <a:solidFill>
                <a:schemeClr val="accent6">
                  <a:lumMod val="50000"/>
                </a:schemeClr>
              </a:solidFill>
            </a:endParaRPr>
          </a:p>
          <a:p>
            <a:pPr lvl="1"/>
            <a:endParaRPr lang="en-US" sz="2800" dirty="0">
              <a:solidFill>
                <a:schemeClr val="accent6">
                  <a:lumMod val="50000"/>
                </a:schemeClr>
              </a:solidFill>
            </a:endParaRPr>
          </a:p>
          <a:p>
            <a:pPr lvl="1"/>
            <a:endParaRPr lang="en-US" sz="2800" dirty="0">
              <a:solidFill>
                <a:schemeClr val="accent6">
                  <a:lumMod val="50000"/>
                </a:schemeClr>
              </a:solidFill>
            </a:endParaRPr>
          </a:p>
          <a:p>
            <a:pPr lvl="1"/>
            <a:endParaRPr lang="en-US" sz="2800" dirty="0">
              <a:solidFill>
                <a:schemeClr val="accent6">
                  <a:lumMod val="50000"/>
                </a:schemeClr>
              </a:solidFill>
            </a:endParaRPr>
          </a:p>
          <a:p>
            <a:pPr lvl="1"/>
            <a:endParaRPr lang="en-US" sz="2800" dirty="0">
              <a:solidFill>
                <a:schemeClr val="accent6">
                  <a:lumMod val="50000"/>
                </a:schemeClr>
              </a:solidFill>
            </a:endParaRPr>
          </a:p>
        </p:txBody>
      </p:sp>
      <p:sp>
        <p:nvSpPr>
          <p:cNvPr id="8" name="Rectangle 7">
            <a:extLst>
              <a:ext uri="{FF2B5EF4-FFF2-40B4-BE49-F238E27FC236}">
                <a16:creationId xmlns:a16="http://schemas.microsoft.com/office/drawing/2014/main" id="{1A778F3E-A2D2-604E-A730-866FDE41BC18}"/>
              </a:ext>
            </a:extLst>
          </p:cNvPr>
          <p:cNvSpPr/>
          <p:nvPr/>
        </p:nvSpPr>
        <p:spPr>
          <a:xfrm>
            <a:off x="2" y="-11363"/>
            <a:ext cx="3797084" cy="6186309"/>
          </a:xfrm>
          <a:prstGeom prst="rect">
            <a:avLst/>
          </a:prstGeom>
          <a:solidFill>
            <a:schemeClr val="accent6">
              <a:lumMod val="60000"/>
              <a:lumOff val="40000"/>
            </a:schemeClr>
          </a:solidFill>
        </p:spPr>
        <p:txBody>
          <a:bodyPr wrap="square">
            <a:spAutoFit/>
          </a:bodyPr>
          <a:lstStyle/>
          <a:p>
            <a:pPr marL="117475"/>
            <a:r>
              <a:rPr lang="en-US" sz="2800" dirty="0"/>
              <a:t>Multiple Means of   Engagement (Why?)</a:t>
            </a:r>
          </a:p>
          <a:p>
            <a:endParaRPr lang="en-US" sz="2800" dirty="0">
              <a:solidFill>
                <a:schemeClr val="accent6">
                  <a:lumMod val="50000"/>
                </a:schemeClr>
              </a:solidFill>
            </a:endParaRPr>
          </a:p>
          <a:p>
            <a:pPr lvl="1" indent="-228600"/>
            <a:r>
              <a:rPr lang="en-US" sz="2400" dirty="0"/>
              <a:t>Use multiple methods of motivating learners</a:t>
            </a:r>
          </a:p>
          <a:p>
            <a:pPr lvl="1" indent="-228600"/>
            <a:endParaRPr lang="en-US" sz="2400" dirty="0">
              <a:latin typeface="+mj-lt"/>
            </a:endParaRPr>
          </a:p>
          <a:p>
            <a:endParaRPr lang="en-US" sz="2400" dirty="0">
              <a:latin typeface="+mj-lt"/>
            </a:endParaRPr>
          </a:p>
          <a:p>
            <a:endParaRPr lang="en-US" sz="2400" dirty="0">
              <a:latin typeface="+mj-lt"/>
            </a:endParaRPr>
          </a:p>
          <a:p>
            <a:endParaRPr lang="en-US" sz="2400" dirty="0">
              <a:latin typeface="+mj-lt"/>
            </a:endParaRPr>
          </a:p>
          <a:p>
            <a:endParaRPr lang="en-US" sz="2400" dirty="0">
              <a:latin typeface="+mj-lt"/>
            </a:endParaRPr>
          </a:p>
          <a:p>
            <a:endParaRPr lang="en-US" sz="2400" dirty="0">
              <a:latin typeface="+mj-lt"/>
            </a:endParaRPr>
          </a:p>
          <a:p>
            <a:endParaRPr lang="en-US" sz="2400" dirty="0">
              <a:latin typeface="+mj-lt"/>
            </a:endParaRPr>
          </a:p>
          <a:p>
            <a:endParaRPr lang="en-US" sz="2400" dirty="0">
              <a:latin typeface="+mj-lt"/>
            </a:endParaRPr>
          </a:p>
          <a:p>
            <a:endParaRPr lang="en-US" sz="2400" dirty="0">
              <a:latin typeface="+mj-lt"/>
            </a:endParaRPr>
          </a:p>
          <a:p>
            <a:endParaRPr lang="en-US" sz="2400" dirty="0">
              <a:latin typeface="+mj-lt"/>
            </a:endParaRPr>
          </a:p>
          <a:p>
            <a:endParaRPr lang="en-US" sz="2400" dirty="0">
              <a:latin typeface="+mj-lt"/>
            </a:endParaRPr>
          </a:p>
        </p:txBody>
      </p:sp>
      <p:sp>
        <p:nvSpPr>
          <p:cNvPr id="9" name="TextBox 8">
            <a:extLst>
              <a:ext uri="{FF2B5EF4-FFF2-40B4-BE49-F238E27FC236}">
                <a16:creationId xmlns:a16="http://schemas.microsoft.com/office/drawing/2014/main" id="{4C92F43D-B787-7E4B-A980-DA80960733F8}"/>
              </a:ext>
            </a:extLst>
          </p:cNvPr>
          <p:cNvSpPr txBox="1"/>
          <p:nvPr/>
        </p:nvSpPr>
        <p:spPr>
          <a:xfrm>
            <a:off x="-1" y="3808039"/>
            <a:ext cx="12191999" cy="3046988"/>
          </a:xfrm>
          <a:prstGeom prst="rect">
            <a:avLst/>
          </a:prstGeom>
          <a:solidFill>
            <a:schemeClr val="bg1"/>
          </a:solidFill>
        </p:spPr>
        <p:txBody>
          <a:bodyPr wrap="square" rtlCol="0">
            <a:spAutoFit/>
          </a:bodyPr>
          <a:lstStyle/>
          <a:p>
            <a:r>
              <a:rPr lang="en-US" sz="2400" dirty="0"/>
              <a:t>Chose a note-taker for your group. Then discuss the following questions for your principle:</a:t>
            </a:r>
          </a:p>
          <a:p>
            <a:endParaRPr lang="en-US" sz="2400" dirty="0"/>
          </a:p>
          <a:p>
            <a:pPr marL="914400" lvl="1" indent="-457200">
              <a:buAutoNum type="arabicParenR"/>
            </a:pPr>
            <a:r>
              <a:rPr lang="en-US" sz="2400" dirty="0"/>
              <a:t>What exemplars from your campus could share with colleagues in a consultation or workshop? How are colleagues already doing this?</a:t>
            </a:r>
          </a:p>
          <a:p>
            <a:pPr lvl="1"/>
            <a:r>
              <a:rPr lang="en-US" sz="2400" dirty="0"/>
              <a:t>2) How can you put this principle into action as a developer (in programming, online …)? </a:t>
            </a:r>
          </a:p>
          <a:p>
            <a:pPr marL="877888" lvl="1" indent="-420688"/>
            <a:r>
              <a:rPr lang="en-US" sz="2400" dirty="0"/>
              <a:t>3) What are the areas of greatest need or challenge related to this principle on your campus? For faculty? For students? For collaborators? For the institution?</a:t>
            </a:r>
          </a:p>
          <a:p>
            <a:pPr lvl="1"/>
            <a:endParaRPr lang="en-US" sz="2400" dirty="0"/>
          </a:p>
        </p:txBody>
      </p:sp>
    </p:spTree>
    <p:extLst>
      <p:ext uri="{BB962C8B-B14F-4D97-AF65-F5344CB8AC3E}">
        <p14:creationId xmlns:p14="http://schemas.microsoft.com/office/powerpoint/2010/main" val="350222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1492</Words>
  <Application>Microsoft Office PowerPoint</Application>
  <PresentationFormat>Widescreen</PresentationFormat>
  <Paragraphs>209</Paragraphs>
  <Slides>12</Slides>
  <Notes>12</Notes>
  <HiddenSlides>1</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Teaching so that ALL students can Learn: Universal Design for Learning  INFD 2019 Wed., July 31, 4-4:45 pm</vt:lpstr>
      <vt:lpstr>Overview</vt:lpstr>
      <vt:lpstr>PowerPoint Presentation</vt:lpstr>
      <vt:lpstr>PowerPoint Presentation</vt:lpstr>
      <vt:lpstr>PowerPoint Presentation</vt:lpstr>
      <vt:lpstr>Activity</vt:lpstr>
      <vt:lpstr> Principles of UDL: Provide Multiple Means of …</vt:lpstr>
      <vt:lpstr>PowerPoint Presentation</vt:lpstr>
      <vt:lpstr>PowerPoint Presentation</vt:lpstr>
      <vt:lpstr>PowerPoint Presentation</vt:lpstr>
      <vt:lpstr>Teaching so that ALL students can Learn: Universal Design for Learning  INFD 2019 Wed., July 31, 4-4:45 pm</vt:lpstr>
      <vt:lpstr>Application: Taking an assets-based approach to assumptions  Reflect on a common teaching/learning situation for you, using the following questions as a guide:   -How does taking an assets-based approach to your  assumptions change your understanding of this situation?    -What’s possible in this situation with different assumptions?  After individual reflection, talk with a neighbor about your situation and your assumptions.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Design for Learning</dc:title>
  <dc:creator>Deandra Little</dc:creator>
  <cp:lastModifiedBy>Jane Harris</cp:lastModifiedBy>
  <cp:revision>34</cp:revision>
  <dcterms:created xsi:type="dcterms:W3CDTF">2019-07-02T15:47:44Z</dcterms:created>
  <dcterms:modified xsi:type="dcterms:W3CDTF">2019-08-02T16:14:10Z</dcterms:modified>
</cp:coreProperties>
</file>