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Poppins"/>
      <p:regular r:id="rId25"/>
      <p:bold r:id="rId26"/>
      <p:italic r:id="rId27"/>
      <p:boldItalic r:id="rId28"/>
    </p:embeddedFont>
    <p:embeddedFont>
      <p:font typeface="Poppins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Light-italic.fntdata"/><Relationship Id="rId30" Type="http://schemas.openxmlformats.org/officeDocument/2006/relationships/font" Target="fonts/PoppinsLigh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Poppins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dcab2502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dcab250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dcab25024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dcab2502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dcab25024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dcab2502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type A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type B">
  <p:cSld name="BLANK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0000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Poppins"/>
                <a:ea typeface="Poppins"/>
                <a:cs typeface="Poppins"/>
                <a:sym typeface="Poppins"/>
              </a:rPr>
              <a:t>“</a:t>
            </a:r>
            <a:endParaRPr b="1" sz="7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big image">
  <p:cSld name="TITLE_AND_BOD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8" name="Google Shape;78;p7"/>
          <p:cNvSpPr txBox="1"/>
          <p:nvPr>
            <p:ph idx="2" type="body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9" name="Google Shape;79;p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" type="body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1" name="Google Shape;91;p8"/>
          <p:cNvSpPr txBox="1"/>
          <p:nvPr>
            <p:ph idx="2" type="body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2" name="Google Shape;92;p8"/>
          <p:cNvSpPr txBox="1"/>
          <p:nvPr>
            <p:ph idx="3" type="body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adiede@syr.edu" TargetMode="External"/><Relationship Id="rId4" Type="http://schemas.openxmlformats.org/officeDocument/2006/relationships/hyperlink" Target="mailto:tronquillo@vc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6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Development</a:t>
            </a:r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Throw at the Wall</a:t>
            </a:r>
            <a:endParaRPr/>
          </a:p>
        </p:txBody>
      </p:sp>
      <p:sp>
        <p:nvSpPr>
          <p:cNvPr id="247" name="Google Shape;247;p23"/>
          <p:cNvSpPr txBox="1"/>
          <p:nvPr>
            <p:ph idx="1" type="body"/>
          </p:nvPr>
        </p:nvSpPr>
        <p:spPr>
          <a:xfrm>
            <a:off x="1069625" y="1958050"/>
            <a:ext cx="36204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 administrative faculty member approaches the CTL asking for a lunch-and-learn to develop faculty in their ability to work with international students. How do you plan?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50" name="Google Shape;250;p23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51" name="Google Shape;251;p2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23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55" name="Google Shape;255;p23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>
            <p:ph idx="1" type="body"/>
          </p:nvPr>
        </p:nvSpPr>
        <p:spPr>
          <a:xfrm>
            <a:off x="999625" y="1958050"/>
            <a:ext cx="4198800" cy="27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Poppins"/>
                <a:ea typeface="Poppins"/>
                <a:cs typeface="Poppins"/>
                <a:sym typeface="Poppins"/>
              </a:rPr>
              <a:t>To continue the momentum of a two-day faculty institute on inclusive teaching, your director wants you to facilitate a yearlong Faculty Learning Community (FLC) comprised of a small group of participants recruited from the faculty institute. This first year, you have a budget for FLC participant stipends and have outlined specific expectations and deliverables for this group. For the next year, you don’t have a budget; moreover, you are eager to add a couple more FLCs to the center’s programming. How do you plan for this second year? </a:t>
            </a:r>
            <a:endParaRPr sz="1100"/>
          </a:p>
        </p:txBody>
      </p:sp>
      <p:sp>
        <p:nvSpPr>
          <p:cNvPr id="262" name="Google Shape;262;p24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Mid-range; co-created</a:t>
            </a:r>
            <a:endParaRPr/>
          </a:p>
        </p:txBody>
      </p:sp>
      <p:sp>
        <p:nvSpPr>
          <p:cNvPr id="263" name="Google Shape;263;p2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4" name="Google Shape;2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65" name="Google Shape;265;p24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66" name="Google Shape;266;p24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24"/>
          <p:cNvSpPr/>
          <p:nvPr/>
        </p:nvSpPr>
        <p:spPr>
          <a:xfrm>
            <a:off x="6454511" y="36700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>
            <p:ph idx="1" type="body"/>
          </p:nvPr>
        </p:nvSpPr>
        <p:spPr>
          <a:xfrm>
            <a:off x="1069625" y="1958050"/>
            <a:ext cx="36204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faculty team working on an NSF grant for course redesign has been together for three years. In the last year of their no-cost extension, they approach the CTL for three sessions on assessment. You think this is a great idea and would like to maintain their momentum past the end of the grant. How do you plan?</a:t>
            </a:r>
            <a:endParaRPr/>
          </a:p>
        </p:txBody>
      </p:sp>
      <p:sp>
        <p:nvSpPr>
          <p:cNvPr id="275" name="Google Shape;275;p25"/>
          <p:cNvSpPr txBox="1"/>
          <p:nvPr>
            <p:ph type="title"/>
          </p:nvPr>
        </p:nvSpPr>
        <p:spPr>
          <a:xfrm>
            <a:off x="457200" y="1166125"/>
            <a:ext cx="5539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Mid-range; co-created</a:t>
            </a:r>
            <a:endParaRPr/>
          </a:p>
        </p:txBody>
      </p:sp>
      <p:sp>
        <p:nvSpPr>
          <p:cNvPr id="276" name="Google Shape;276;p2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78" name="Google Shape;278;p25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79" name="Google Shape;279;p25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6454511" y="36700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/>
          <p:nvPr>
            <p:ph idx="1" type="body"/>
          </p:nvPr>
        </p:nvSpPr>
        <p:spPr>
          <a:xfrm>
            <a:off x="1069625" y="1958050"/>
            <a:ext cx="36204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Poppins"/>
                <a:ea typeface="Poppins"/>
                <a:cs typeface="Poppins"/>
                <a:sym typeface="Poppins"/>
              </a:rPr>
              <a:t>You attend an intensive training/institute (external to your institution) which engaged you in a set of faculty development approaches that excite you, that you think would be of great benefit to your college/university. You would like to start something at your institution based on what you learned. How do you plan?</a:t>
            </a:r>
            <a:br>
              <a:rPr lang="en" sz="1100">
                <a:latin typeface="Poppins"/>
                <a:ea typeface="Poppins"/>
                <a:cs typeface="Poppins"/>
                <a:sym typeface="Poppins"/>
              </a:rPr>
            </a:br>
            <a:r>
              <a:rPr lang="en" sz="1100">
                <a:latin typeface="Poppins"/>
                <a:ea typeface="Poppins"/>
                <a:cs typeface="Poppins"/>
                <a:sym typeface="Poppins"/>
              </a:rPr>
              <a:t>  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" sz="1100">
                <a:latin typeface="Poppins"/>
                <a:ea typeface="Poppins"/>
                <a:cs typeface="Poppins"/>
                <a:sym typeface="Poppins"/>
              </a:rPr>
              <a:t>Keep in mind that “throw at the wall” and mid-range/co-created practices might also be included in this program development plan </a:t>
            </a:r>
            <a:endParaRPr/>
          </a:p>
        </p:txBody>
      </p:sp>
      <p:sp>
        <p:nvSpPr>
          <p:cNvPr id="288" name="Google Shape;288;p26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Larger Program</a:t>
            </a:r>
            <a:r>
              <a:rPr lang="en"/>
              <a:t>; Long-term</a:t>
            </a:r>
            <a:endParaRPr/>
          </a:p>
        </p:txBody>
      </p:sp>
      <p:sp>
        <p:nvSpPr>
          <p:cNvPr id="289" name="Google Shape;289;p2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0" name="Google Shape;2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91" name="Google Shape;291;p26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92" name="Google Shape;292;p26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" name="Google Shape;295;p26"/>
          <p:cNvSpPr/>
          <p:nvPr/>
        </p:nvSpPr>
        <p:spPr>
          <a:xfrm>
            <a:off x="6454511" y="36700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/>
          <p:nvPr>
            <p:ph idx="4294967295" type="ctrTitle"/>
          </p:nvPr>
        </p:nvSpPr>
        <p:spPr>
          <a:xfrm>
            <a:off x="2092625" y="2954950"/>
            <a:ext cx="4958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programming can you imagine?</a:t>
            </a:r>
            <a:endParaRPr/>
          </a:p>
        </p:txBody>
      </p:sp>
      <p:sp>
        <p:nvSpPr>
          <p:cNvPr id="301" name="Google Shape;301;p27"/>
          <p:cNvSpPr txBox="1"/>
          <p:nvPr>
            <p:ph idx="4294967295" type="subTitle"/>
          </p:nvPr>
        </p:nvSpPr>
        <p:spPr>
          <a:xfrm>
            <a:off x="2092625" y="4097352"/>
            <a:ext cx="495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Think through some first stages of planning your program.</a:t>
            </a:r>
            <a:endParaRPr sz="1400"/>
          </a:p>
        </p:txBody>
      </p:sp>
      <p:grpSp>
        <p:nvGrpSpPr>
          <p:cNvPr id="302" name="Google Shape;302;p27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</p:grpSpPr>
        <p:sp>
          <p:nvSpPr>
            <p:cNvPr id="303" name="Google Shape;303;p2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27"/>
          <p:cNvGrpSpPr/>
          <p:nvPr/>
        </p:nvGrpSpPr>
        <p:grpSpPr>
          <a:xfrm rot="-587313">
            <a:off x="3850121" y="2274317"/>
            <a:ext cx="714809" cy="714768"/>
            <a:chOff x="576250" y="4319400"/>
            <a:chExt cx="442075" cy="442050"/>
          </a:xfrm>
        </p:grpSpPr>
        <p:sp>
          <p:nvSpPr>
            <p:cNvPr id="306" name="Google Shape;306;p2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" name="Google Shape;310;p27"/>
          <p:cNvSpPr/>
          <p:nvPr/>
        </p:nvSpPr>
        <p:spPr>
          <a:xfrm>
            <a:off x="3536507" y="710554"/>
            <a:ext cx="271742" cy="25947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7"/>
          <p:cNvSpPr/>
          <p:nvPr/>
        </p:nvSpPr>
        <p:spPr>
          <a:xfrm rot="2697553">
            <a:off x="5327282" y="2038984"/>
            <a:ext cx="412519" cy="39388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5653628" y="1814107"/>
            <a:ext cx="165205" cy="15781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7"/>
          <p:cNvSpPr/>
          <p:nvPr/>
        </p:nvSpPr>
        <p:spPr>
          <a:xfrm rot="1280074">
            <a:off x="3348230" y="1493219"/>
            <a:ext cx="165200" cy="15779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"/>
          <p:cNvSpPr txBox="1"/>
          <p:nvPr>
            <p:ph type="title"/>
          </p:nvPr>
        </p:nvSpPr>
        <p:spPr>
          <a:xfrm>
            <a:off x="396925" y="1456175"/>
            <a:ext cx="5220300" cy="15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with a partner.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this question: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1" name="Google Shape;3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22" name="Google Shape;322;p28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23" name="Google Shape;323;p28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" name="Google Shape;326;p28"/>
          <p:cNvGrpSpPr/>
          <p:nvPr/>
        </p:nvGrpSpPr>
        <p:grpSpPr>
          <a:xfrm>
            <a:off x="6451459" y="3663368"/>
            <a:ext cx="342882" cy="350068"/>
            <a:chOff x="3951850" y="2985350"/>
            <a:chExt cx="407950" cy="416500"/>
          </a:xfrm>
        </p:grpSpPr>
        <p:sp>
          <p:nvSpPr>
            <p:cNvPr id="327" name="Google Shape;327;p2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" name="Google Shape;331;p28"/>
          <p:cNvSpPr txBox="1"/>
          <p:nvPr/>
        </p:nvSpPr>
        <p:spPr>
          <a:xfrm>
            <a:off x="613075" y="3559050"/>
            <a:ext cx="51834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 what else?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/>
          <p:nvPr>
            <p:ph idx="4294967295" type="title"/>
          </p:nvPr>
        </p:nvSpPr>
        <p:spPr>
          <a:xfrm>
            <a:off x="1889375" y="3763500"/>
            <a:ext cx="54543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Key takeaways</a:t>
            </a:r>
            <a:r>
              <a:rPr b="0" lang="en" sz="1800">
                <a:solidFill>
                  <a:srgbClr val="FFFFFF"/>
                </a:solidFill>
              </a:rPr>
              <a:t>?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Goals</a:t>
            </a:r>
            <a:r>
              <a:rPr lang="en" sz="1800">
                <a:solidFill>
                  <a:srgbClr val="FFFFFF"/>
                </a:solidFill>
              </a:rPr>
              <a:t>. Sustainability. Start Small. Relationship Building. Assessment.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What else?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37" name="Google Shape;337;p2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idx="4294967295" type="subTitle"/>
          </p:nvPr>
        </p:nvSpPr>
        <p:spPr>
          <a:xfrm>
            <a:off x="2359750" y="1437825"/>
            <a:ext cx="4917600" cy="24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Martha Diede, PhD, </a:t>
            </a:r>
            <a:br>
              <a:rPr b="1" lang="en" sz="18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	Syracuse University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Theresa Ronquillo, PhD, MSW, </a:t>
            </a:r>
            <a:br>
              <a:rPr b="1" lang="en" sz="18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	Virginia Commonwealth University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madiede@syr.edu</a:t>
            </a:r>
            <a:endParaRPr sz="18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tronquillo@vcu.edu</a:t>
            </a:r>
            <a:endParaRPr sz="18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1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804239" y="1506373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Ground</a:t>
            </a:r>
            <a:endParaRPr/>
          </a:p>
        </p:txBody>
      </p:sp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62" name="Google Shape;162;p1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7253423" y="2000860"/>
            <a:ext cx="1272074" cy="1141889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</a:t>
            </a:r>
            <a:endParaRPr/>
          </a:p>
        </p:txBody>
      </p:sp>
      <p:sp>
        <p:nvSpPr>
          <p:cNvPr id="169" name="Google Shape;169;p17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we use to develop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plan programs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Spreadsheet</a:t>
            </a:r>
            <a:endParaRPr/>
          </a:p>
        </p:txBody>
      </p:sp>
      <p:sp>
        <p:nvSpPr>
          <p:cNvPr id="175" name="Google Shape;175;p18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1069625" y="4019250"/>
            <a:ext cx="4608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7" name="Google Shape;177;p1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8" name="Google Shape;178;p18"/>
          <p:cNvGrpSpPr/>
          <p:nvPr/>
        </p:nvGrpSpPr>
        <p:grpSpPr>
          <a:xfrm>
            <a:off x="7075309" y="1848466"/>
            <a:ext cx="1628291" cy="1446665"/>
            <a:chOff x="5292575" y="3681900"/>
            <a:chExt cx="420150" cy="373275"/>
          </a:xfrm>
        </p:grpSpPr>
        <p:sp>
          <p:nvSpPr>
            <p:cNvPr id="179" name="Google Shape;179;p1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</a:t>
            </a:r>
            <a:endParaRPr/>
          </a:p>
        </p:txBody>
      </p:sp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3440854" y="1958050"/>
            <a:ext cx="2236800" cy="22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192" name="Google Shape;192;p19"/>
          <p:cNvSpPr txBox="1"/>
          <p:nvPr>
            <p:ph idx="1" type="body"/>
          </p:nvPr>
        </p:nvSpPr>
        <p:spPr>
          <a:xfrm>
            <a:off x="1069625" y="1958050"/>
            <a:ext cx="2236800" cy="22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93" name="Google Shape;193;p19"/>
          <p:cNvSpPr txBox="1"/>
          <p:nvPr>
            <p:ph idx="2" type="body"/>
          </p:nvPr>
        </p:nvSpPr>
        <p:spPr>
          <a:xfrm>
            <a:off x="1069625" y="4204000"/>
            <a:ext cx="56079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94" name="Google Shape;194;p1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5" name="Google Shape;195;p19"/>
          <p:cNvGrpSpPr/>
          <p:nvPr/>
        </p:nvGrpSpPr>
        <p:grpSpPr>
          <a:xfrm>
            <a:off x="7227977" y="2052723"/>
            <a:ext cx="1212302" cy="1038068"/>
            <a:chOff x="1934025" y="1001650"/>
            <a:chExt cx="415300" cy="355600"/>
          </a:xfrm>
        </p:grpSpPr>
        <p:sp>
          <p:nvSpPr>
            <p:cNvPr id="196" name="Google Shape;196;p1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05" name="Google Shape;205;p20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06" name="Google Shape;206;p20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0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Studies</a:t>
            </a:r>
            <a:endParaRPr/>
          </a:p>
        </p:txBody>
      </p:sp>
      <p:sp>
        <p:nvSpPr>
          <p:cNvPr id="210" name="Google Shape;210;p20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Throw something at the wall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Mid-range, co-created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Long-range; long-term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2" name="Google Shape;212;p20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213" name="Google Shape;213;p2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6775" y="592475"/>
            <a:ext cx="3958500" cy="395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>
            <p:ph type="title"/>
          </p:nvPr>
        </p:nvSpPr>
        <p:spPr>
          <a:xfrm>
            <a:off x="457200" y="1166125"/>
            <a:ext cx="50445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Sustainability is key. </a:t>
            </a:r>
            <a:endParaRPr/>
          </a:p>
        </p:txBody>
      </p:sp>
      <p:sp>
        <p:nvSpPr>
          <p:cNvPr id="223" name="Google Shape;223;p21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What are you building in that sets expectations in your audience?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Can you do this program again if it is successful?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Have you set the bar too high or too low?</a:t>
            </a:r>
            <a:endParaRPr/>
          </a:p>
        </p:txBody>
      </p:sp>
      <p:sp>
        <p:nvSpPr>
          <p:cNvPr id="224" name="Google Shape;224;p2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see this case turning out?</a:t>
            </a:r>
            <a:endParaRPr/>
          </a:p>
        </p:txBody>
      </p:sp>
      <p:sp>
        <p:nvSpPr>
          <p:cNvPr id="230" name="Google Shape;230;p22"/>
          <p:cNvSpPr txBox="1"/>
          <p:nvPr>
            <p:ph idx="1" type="body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Throw at the Wall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"/>
          <p:cNvSpPr txBox="1"/>
          <p:nvPr>
            <p:ph idx="2" type="body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Mid-range &amp; co-created</a:t>
            </a:r>
            <a:endParaRPr/>
          </a:p>
        </p:txBody>
      </p:sp>
      <p:sp>
        <p:nvSpPr>
          <p:cNvPr id="232" name="Google Shape;232;p22"/>
          <p:cNvSpPr txBox="1"/>
          <p:nvPr>
            <p:ph idx="3" type="body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Long-range; long-term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35" name="Google Shape;235;p22"/>
          <p:cNvGrpSpPr/>
          <p:nvPr/>
        </p:nvGrpSpPr>
        <p:grpSpPr>
          <a:xfrm>
            <a:off x="5853113" y="3036850"/>
            <a:ext cx="1539600" cy="1539600"/>
            <a:chOff x="6680825" y="2549350"/>
            <a:chExt cx="1539600" cy="1539600"/>
          </a:xfrm>
        </p:grpSpPr>
        <p:sp>
          <p:nvSpPr>
            <p:cNvPr id="236" name="Google Shape;236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22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40" name="Google Shape;240;p22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2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