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5" r:id="rId4"/>
    <p:sldId id="267" r:id="rId5"/>
    <p:sldId id="258" r:id="rId6"/>
    <p:sldId id="260" r:id="rId7"/>
    <p:sldId id="273" r:id="rId8"/>
    <p:sldId id="272" r:id="rId9"/>
    <p:sldId id="266" r:id="rId10"/>
    <p:sldId id="283" r:id="rId11"/>
    <p:sldId id="284" r:id="rId12"/>
    <p:sldId id="261" r:id="rId13"/>
    <p:sldId id="275" r:id="rId14"/>
    <p:sldId id="276" r:id="rId15"/>
    <p:sldId id="277" r:id="rId16"/>
    <p:sldId id="278" r:id="rId17"/>
    <p:sldId id="274" r:id="rId18"/>
    <p:sldId id="279" r:id="rId19"/>
    <p:sldId id="262" r:id="rId20"/>
    <p:sldId id="268" r:id="rId21"/>
    <p:sldId id="281" r:id="rId22"/>
    <p:sldId id="263" r:id="rId23"/>
    <p:sldId id="269" r:id="rId24"/>
    <p:sldId id="265" r:id="rId25"/>
    <p:sldId id="271" r:id="rId26"/>
    <p:sldId id="259" r:id="rId27"/>
    <p:sldId id="280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3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2D6546E-3533-4ECD-9073-78537D74DE4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87D45D4-AE1F-4D47-8CB1-2F251F6F39A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52685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546E-3533-4ECD-9073-78537D74DE4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45D4-AE1F-4D47-8CB1-2F251F6F3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60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546E-3533-4ECD-9073-78537D74DE4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45D4-AE1F-4D47-8CB1-2F251F6F3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96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546E-3533-4ECD-9073-78537D74DE4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45D4-AE1F-4D47-8CB1-2F251F6F3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29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D6546E-3533-4ECD-9073-78537D74DE4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7D45D4-AE1F-4D47-8CB1-2F251F6F39A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756801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546E-3533-4ECD-9073-78537D74DE4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45D4-AE1F-4D47-8CB1-2F251F6F3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35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546E-3533-4ECD-9073-78537D74DE4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45D4-AE1F-4D47-8CB1-2F251F6F3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7618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546E-3533-4ECD-9073-78537D74DE4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45D4-AE1F-4D47-8CB1-2F251F6F3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546E-3533-4ECD-9073-78537D74DE4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45D4-AE1F-4D47-8CB1-2F251F6F3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58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D6546E-3533-4ECD-9073-78537D74DE4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7D45D4-AE1F-4D47-8CB1-2F251F6F39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54739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D6546E-3533-4ECD-9073-78537D74DE4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7D45D4-AE1F-4D47-8CB1-2F251F6F39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545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12D6546E-3533-4ECD-9073-78537D74DE4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D87D45D4-AE1F-4D47-8CB1-2F251F6F39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015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Learner-Centered Classroom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Ben Peterson, Ph.D.</a:t>
            </a:r>
          </a:p>
          <a:p>
            <a:r>
              <a:rPr lang="en-US" dirty="0"/>
              <a:t>Teaching Innovations Office, UTLC</a:t>
            </a:r>
          </a:p>
          <a:p>
            <a:r>
              <a:rPr lang="en-US" dirty="0"/>
              <a:t>bcpeters@uncg.edu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Dimensions of Reframing in the Learner-Centered Classroom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6C680F-543B-4B72-848D-7F055C1B43F1}"/>
              </a:ext>
            </a:extLst>
          </p:cNvPr>
          <p:cNvSpPr txBox="1"/>
          <p:nvPr/>
        </p:nvSpPr>
        <p:spPr>
          <a:xfrm>
            <a:off x="3829050" y="2438400"/>
            <a:ext cx="1600200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Content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047888-AE26-462B-8E97-0F71924324FF}"/>
              </a:ext>
            </a:extLst>
          </p:cNvPr>
          <p:cNvSpPr txBox="1"/>
          <p:nvPr/>
        </p:nvSpPr>
        <p:spPr>
          <a:xfrm>
            <a:off x="3829050" y="3581400"/>
            <a:ext cx="1600200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Instructor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669F12-6EB4-439D-8F3D-90249AEEAE95}"/>
              </a:ext>
            </a:extLst>
          </p:cNvPr>
          <p:cNvSpPr txBox="1"/>
          <p:nvPr/>
        </p:nvSpPr>
        <p:spPr>
          <a:xfrm>
            <a:off x="1676400" y="4718756"/>
            <a:ext cx="1600200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Student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47E7C9-E805-44ED-BD04-526F6D7D7409}"/>
              </a:ext>
            </a:extLst>
          </p:cNvPr>
          <p:cNvSpPr txBox="1"/>
          <p:nvPr/>
        </p:nvSpPr>
        <p:spPr>
          <a:xfrm>
            <a:off x="5943600" y="4718756"/>
            <a:ext cx="1600200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Student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75C9FC7-BEF0-4F9E-BBAB-AD1B48697B37}"/>
              </a:ext>
            </a:extLst>
          </p:cNvPr>
          <p:cNvCxnSpPr>
            <a:cxnSpLocks/>
          </p:cNvCxnSpPr>
          <p:nvPr/>
        </p:nvCxnSpPr>
        <p:spPr>
          <a:xfrm>
            <a:off x="5619396" y="4043064"/>
            <a:ext cx="648407" cy="532222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BD1C528-A037-420F-9307-DC21A0C58B19}"/>
              </a:ext>
            </a:extLst>
          </p:cNvPr>
          <p:cNvCxnSpPr>
            <a:cxnSpLocks/>
          </p:cNvCxnSpPr>
          <p:nvPr/>
        </p:nvCxnSpPr>
        <p:spPr>
          <a:xfrm flipH="1">
            <a:off x="2990498" y="4043065"/>
            <a:ext cx="648406" cy="532221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F19D703-5EC0-4494-8B27-8EDA6CD2C50D}"/>
              </a:ext>
            </a:extLst>
          </p:cNvPr>
          <p:cNvCxnSpPr>
            <a:cxnSpLocks/>
          </p:cNvCxnSpPr>
          <p:nvPr/>
        </p:nvCxnSpPr>
        <p:spPr>
          <a:xfrm flipV="1">
            <a:off x="4629150" y="3048001"/>
            <a:ext cx="1" cy="380999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60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Dimensions of Reframing in the Learner-Centered Classroom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6C680F-543B-4B72-848D-7F055C1B43F1}"/>
              </a:ext>
            </a:extLst>
          </p:cNvPr>
          <p:cNvSpPr txBox="1"/>
          <p:nvPr/>
        </p:nvSpPr>
        <p:spPr>
          <a:xfrm>
            <a:off x="3829050" y="5562600"/>
            <a:ext cx="1600200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Content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047888-AE26-462B-8E97-0F71924324FF}"/>
              </a:ext>
            </a:extLst>
          </p:cNvPr>
          <p:cNvSpPr txBox="1"/>
          <p:nvPr/>
        </p:nvSpPr>
        <p:spPr>
          <a:xfrm>
            <a:off x="3829050" y="3581400"/>
            <a:ext cx="1600200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Instructor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669F12-6EB4-439D-8F3D-90249AEEAE95}"/>
              </a:ext>
            </a:extLst>
          </p:cNvPr>
          <p:cNvSpPr txBox="1"/>
          <p:nvPr/>
        </p:nvSpPr>
        <p:spPr>
          <a:xfrm>
            <a:off x="1676400" y="4718756"/>
            <a:ext cx="1600200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Student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47E7C9-E805-44ED-BD04-526F6D7D7409}"/>
              </a:ext>
            </a:extLst>
          </p:cNvPr>
          <p:cNvSpPr txBox="1"/>
          <p:nvPr/>
        </p:nvSpPr>
        <p:spPr>
          <a:xfrm>
            <a:off x="5943600" y="4718756"/>
            <a:ext cx="1600200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Student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99940B1-E3A5-41AC-B05E-02F080AE6D9E}"/>
              </a:ext>
            </a:extLst>
          </p:cNvPr>
          <p:cNvCxnSpPr/>
          <p:nvPr/>
        </p:nvCxnSpPr>
        <p:spPr>
          <a:xfrm>
            <a:off x="4629150" y="4343400"/>
            <a:ext cx="0" cy="91440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502F2CE-50D2-4822-98A0-DFE0E59A1CD7}"/>
              </a:ext>
            </a:extLst>
          </p:cNvPr>
          <p:cNvCxnSpPr>
            <a:cxnSpLocks/>
          </p:cNvCxnSpPr>
          <p:nvPr/>
        </p:nvCxnSpPr>
        <p:spPr>
          <a:xfrm flipH="1">
            <a:off x="5619397" y="5296489"/>
            <a:ext cx="648406" cy="532221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C3AEAF0-272D-4530-A7F0-47CC52E59E8D}"/>
              </a:ext>
            </a:extLst>
          </p:cNvPr>
          <p:cNvCxnSpPr>
            <a:cxnSpLocks/>
          </p:cNvCxnSpPr>
          <p:nvPr/>
        </p:nvCxnSpPr>
        <p:spPr>
          <a:xfrm flipH="1">
            <a:off x="2990498" y="4043065"/>
            <a:ext cx="648406" cy="532221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A655824-9D27-4ACC-945F-0873A72D968B}"/>
              </a:ext>
            </a:extLst>
          </p:cNvPr>
          <p:cNvCxnSpPr>
            <a:cxnSpLocks/>
          </p:cNvCxnSpPr>
          <p:nvPr/>
        </p:nvCxnSpPr>
        <p:spPr>
          <a:xfrm>
            <a:off x="5619396" y="4043064"/>
            <a:ext cx="648407" cy="532222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C2405A1-8F44-484C-B951-26324C8E867F}"/>
              </a:ext>
            </a:extLst>
          </p:cNvPr>
          <p:cNvCxnSpPr>
            <a:cxnSpLocks/>
          </p:cNvCxnSpPr>
          <p:nvPr/>
        </p:nvCxnSpPr>
        <p:spPr>
          <a:xfrm>
            <a:off x="2990496" y="5332358"/>
            <a:ext cx="648407" cy="532222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28148E0-2F88-425A-A95F-2689362AE9CA}"/>
              </a:ext>
            </a:extLst>
          </p:cNvPr>
          <p:cNvCxnSpPr>
            <a:cxnSpLocks/>
          </p:cNvCxnSpPr>
          <p:nvPr/>
        </p:nvCxnSpPr>
        <p:spPr>
          <a:xfrm flipH="1">
            <a:off x="3466747" y="4949588"/>
            <a:ext cx="2324453" cy="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393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of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From Memorization to Application and Reflection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the Instructor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Matching Instruction with Learning Outcomes</a:t>
            </a:r>
          </a:p>
          <a:p>
            <a:endParaRPr lang="en-US" sz="2400" dirty="0"/>
          </a:p>
          <a:p>
            <a:r>
              <a:rPr lang="en-US" sz="2400" dirty="0"/>
              <a:t>From Access to Assistance</a:t>
            </a:r>
          </a:p>
        </p:txBody>
      </p:sp>
    </p:spTree>
    <p:extLst>
      <p:ext uri="{BB962C8B-B14F-4D97-AF65-F5344CB8AC3E}">
        <p14:creationId xmlns:p14="http://schemas.microsoft.com/office/powerpoint/2010/main" val="2791445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Responsibility for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Emphasis on Learning Process</a:t>
            </a:r>
          </a:p>
          <a:p>
            <a:endParaRPr lang="en-US" sz="2400" dirty="0"/>
          </a:p>
          <a:p>
            <a:r>
              <a:rPr lang="en-US" sz="2400" dirty="0"/>
              <a:t>Recognition of Challenge</a:t>
            </a:r>
          </a:p>
          <a:p>
            <a:endParaRPr lang="en-US" sz="2400" dirty="0"/>
          </a:p>
          <a:p>
            <a:r>
              <a:rPr lang="en-US" sz="2400" dirty="0"/>
              <a:t>Responsibility Shifts to Learners</a:t>
            </a:r>
          </a:p>
        </p:txBody>
      </p:sp>
    </p:spTree>
    <p:extLst>
      <p:ext uri="{BB962C8B-B14F-4D97-AF65-F5344CB8AC3E}">
        <p14:creationId xmlns:p14="http://schemas.microsoft.com/office/powerpoint/2010/main" val="2374511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and Process of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From Exclusively Summative to Consistently Formative</a:t>
            </a:r>
          </a:p>
          <a:p>
            <a:endParaRPr lang="en-US" sz="2400" dirty="0"/>
          </a:p>
          <a:p>
            <a:r>
              <a:rPr lang="en-US" sz="2400" dirty="0"/>
              <a:t>From Assigning to Developing</a:t>
            </a:r>
          </a:p>
        </p:txBody>
      </p:sp>
    </p:spTree>
    <p:extLst>
      <p:ext uri="{BB962C8B-B14F-4D97-AF65-F5344CB8AC3E}">
        <p14:creationId xmlns:p14="http://schemas.microsoft.com/office/powerpoint/2010/main" val="2845221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 of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From Mandated and Rigid to Responsive and Flexible</a:t>
            </a:r>
          </a:p>
          <a:p>
            <a:endParaRPr lang="en-US" sz="2400" dirty="0"/>
          </a:p>
          <a:p>
            <a:r>
              <a:rPr lang="en-US" sz="2400" dirty="0"/>
              <a:t>Consistency and Generalizability vs. Forgiving and Attentive</a:t>
            </a:r>
          </a:p>
        </p:txBody>
      </p:sp>
    </p:spTree>
    <p:extLst>
      <p:ext uri="{BB962C8B-B14F-4D97-AF65-F5344CB8AC3E}">
        <p14:creationId xmlns:p14="http://schemas.microsoft.com/office/powerpoint/2010/main" val="3335900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 and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Learning Outcomes</a:t>
            </a:r>
          </a:p>
          <a:p>
            <a:pPr algn="ctr"/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Design Decisions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Communication and Messaging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6A59755-149D-415E-9685-AB88BE9469BE}"/>
              </a:ext>
            </a:extLst>
          </p:cNvPr>
          <p:cNvSpPr/>
          <p:nvPr/>
        </p:nvSpPr>
        <p:spPr>
          <a:xfrm>
            <a:off x="4495800" y="2895600"/>
            <a:ext cx="2286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6B1B7E11-D6F6-4C90-AEF6-F6E49600B0A8}"/>
              </a:ext>
            </a:extLst>
          </p:cNvPr>
          <p:cNvSpPr/>
          <p:nvPr/>
        </p:nvSpPr>
        <p:spPr>
          <a:xfrm>
            <a:off x="4495800" y="4381500"/>
            <a:ext cx="2286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AAFB1CB6-FF83-4B42-B814-5EC1707B9572}"/>
              </a:ext>
            </a:extLst>
          </p:cNvPr>
          <p:cNvCxnSpPr>
            <a:cxnSpLocks/>
          </p:cNvCxnSpPr>
          <p:nvPr/>
        </p:nvCxnSpPr>
        <p:spPr>
          <a:xfrm rot="16200000" flipV="1">
            <a:off x="4991100" y="3619500"/>
            <a:ext cx="2438400" cy="685800"/>
          </a:xfrm>
          <a:prstGeom prst="bentConnector3">
            <a:avLst/>
          </a:prstGeom>
          <a:ln w="38100" cap="flat" cmpd="sng" algn="ctr">
            <a:solidFill>
              <a:schemeClr val="accent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6766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Scaffolding</a:t>
            </a:r>
          </a:p>
          <a:p>
            <a:endParaRPr lang="en-US" sz="2400" dirty="0"/>
          </a:p>
          <a:p>
            <a:r>
              <a:rPr lang="en-US" sz="2400" dirty="0"/>
              <a:t>Diversity/Choice/Options in Assessment</a:t>
            </a:r>
          </a:p>
          <a:p>
            <a:endParaRPr lang="en-US" sz="2400" dirty="0"/>
          </a:p>
          <a:p>
            <a:r>
              <a:rPr lang="en-US" sz="2400" dirty="0"/>
              <a:t>Planned Flexibility and Adaptability</a:t>
            </a:r>
          </a:p>
        </p:txBody>
      </p:sp>
    </p:spTree>
    <p:extLst>
      <p:ext uri="{BB962C8B-B14F-4D97-AF65-F5344CB8AC3E}">
        <p14:creationId xmlns:p14="http://schemas.microsoft.com/office/powerpoint/2010/main" val="3533248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Scaffolding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dirty="0"/>
              <a:t>Zone of Proximal Development</a:t>
            </a:r>
          </a:p>
          <a:p>
            <a:endParaRPr lang="en-US" sz="2400" dirty="0"/>
          </a:p>
          <a:p>
            <a:r>
              <a:rPr lang="en-US" sz="2400" dirty="0"/>
              <a:t>Perception of High Stakes</a:t>
            </a:r>
          </a:p>
          <a:p>
            <a:endParaRPr lang="en-US" sz="2400" dirty="0"/>
          </a:p>
          <a:p>
            <a:r>
              <a:rPr lang="en-US" sz="2400" dirty="0"/>
              <a:t>Demotivational effects of “falling behind” and the loop of the grade-focused mentality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Learner-Centered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From HCI through Self-Determination Theory</a:t>
            </a:r>
          </a:p>
          <a:p>
            <a:r>
              <a:rPr lang="en-US" sz="2400" dirty="0"/>
              <a:t>Dimensions of Reframing the Classroom</a:t>
            </a:r>
          </a:p>
          <a:p>
            <a:r>
              <a:rPr lang="en-US" sz="2400" dirty="0"/>
              <a:t>Design Strategies</a:t>
            </a:r>
          </a:p>
          <a:p>
            <a:pPr lvl="1"/>
            <a:r>
              <a:rPr lang="en-US" sz="2400" dirty="0"/>
              <a:t>Scaffolding</a:t>
            </a:r>
          </a:p>
          <a:p>
            <a:pPr lvl="1"/>
            <a:r>
              <a:rPr lang="en-US" sz="2400" dirty="0"/>
              <a:t>Options, Diversity, and Choice in Assessment</a:t>
            </a:r>
          </a:p>
          <a:p>
            <a:pPr lvl="1"/>
            <a:r>
              <a:rPr lang="en-US" sz="2400" dirty="0"/>
              <a:t>Planned Flexibility and Adaptability</a:t>
            </a:r>
          </a:p>
          <a:p>
            <a:r>
              <a:rPr lang="en-US" sz="2400" dirty="0"/>
              <a:t>Baby Steps and the Benefits of Incrementality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Scaffolding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Is there an assignment in your course for which you feel like some students tend to stumble at the starting line?</a:t>
            </a:r>
          </a:p>
          <a:p>
            <a:endParaRPr lang="en-US" sz="2400" dirty="0"/>
          </a:p>
          <a:p>
            <a:r>
              <a:rPr lang="en-US" sz="2400" dirty="0"/>
              <a:t>How could you break that assignment down so that those problems could be identified earlier?</a:t>
            </a:r>
          </a:p>
        </p:txBody>
      </p:sp>
    </p:spTree>
    <p:extLst>
      <p:ext uri="{BB962C8B-B14F-4D97-AF65-F5344CB8AC3E}">
        <p14:creationId xmlns:p14="http://schemas.microsoft.com/office/powerpoint/2010/main" val="28116515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an Assignment/Course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Brief description</a:t>
            </a:r>
          </a:p>
          <a:p>
            <a:r>
              <a:rPr lang="en-US" sz="2400" dirty="0"/>
              <a:t>Learning Outcomes</a:t>
            </a:r>
          </a:p>
          <a:p>
            <a:r>
              <a:rPr lang="en-US" sz="2400" dirty="0"/>
              <a:t>Prerequisite Skills</a:t>
            </a:r>
          </a:p>
          <a:p>
            <a:r>
              <a:rPr lang="en-US" sz="2400" dirty="0"/>
              <a:t>Preferred Assessment</a:t>
            </a:r>
          </a:p>
          <a:p>
            <a:r>
              <a:rPr lang="en-US" sz="2400" dirty="0"/>
              <a:t>Signs of Difficulty</a:t>
            </a:r>
          </a:p>
          <a:p>
            <a:r>
              <a:rPr lang="en-US" sz="2400" dirty="0"/>
              <a:t>Importance of Mastery</a:t>
            </a:r>
          </a:p>
          <a:p>
            <a:r>
              <a:rPr lang="en-US" sz="2400" dirty="0"/>
              <a:t>Alternate Strategies for Instruction</a:t>
            </a:r>
          </a:p>
        </p:txBody>
      </p:sp>
    </p:spTree>
    <p:extLst>
      <p:ext uri="{BB962C8B-B14F-4D97-AF65-F5344CB8AC3E}">
        <p14:creationId xmlns:p14="http://schemas.microsoft.com/office/powerpoint/2010/main" val="964472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Options, Diversity, and Choice in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The Debate over Learning Styles</a:t>
            </a:r>
          </a:p>
          <a:p>
            <a:endParaRPr lang="en-US" sz="2400" dirty="0"/>
          </a:p>
          <a:p>
            <a:r>
              <a:rPr lang="en-US" sz="2400" dirty="0"/>
              <a:t>Matching Assessment to Learning Outcomes</a:t>
            </a:r>
          </a:p>
          <a:p>
            <a:endParaRPr lang="en-US" sz="2400" dirty="0"/>
          </a:p>
          <a:p>
            <a:r>
              <a:rPr lang="en-US" sz="2400" dirty="0"/>
              <a:t>Choice, Autonomy, and Motivation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Options, Diversity, and Choice in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Is there an assessment that you use currently in which that learning objective could be assessed in other ways?</a:t>
            </a:r>
          </a:p>
          <a:p>
            <a:endParaRPr lang="en-US" sz="2400" dirty="0"/>
          </a:p>
          <a:p>
            <a:r>
              <a:rPr lang="en-US" sz="2400" dirty="0"/>
              <a:t>What might those ways be?</a:t>
            </a:r>
          </a:p>
          <a:p>
            <a:endParaRPr lang="en-US" sz="2400" dirty="0"/>
          </a:p>
          <a:p>
            <a:r>
              <a:rPr lang="en-US" sz="2400" dirty="0"/>
              <a:t>If not, how might you introduce a sense of control into the demonstration of learning?</a:t>
            </a:r>
          </a:p>
        </p:txBody>
      </p:sp>
    </p:spTree>
    <p:extLst>
      <p:ext uri="{BB962C8B-B14F-4D97-AF65-F5344CB8AC3E}">
        <p14:creationId xmlns:p14="http://schemas.microsoft.com/office/powerpoint/2010/main" val="894730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Planned Flexibility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“No battle plan ever survives first contact with the enemy.”</a:t>
            </a:r>
          </a:p>
          <a:p>
            <a:endParaRPr lang="en-US" sz="2400" dirty="0"/>
          </a:p>
          <a:p>
            <a:r>
              <a:rPr lang="en-US" sz="2400" dirty="0"/>
              <a:t>Expectations about Pace of Learning</a:t>
            </a:r>
          </a:p>
          <a:p>
            <a:endParaRPr lang="en-US" sz="2400" dirty="0"/>
          </a:p>
          <a:p>
            <a:r>
              <a:rPr lang="en-US" sz="2400" dirty="0"/>
              <a:t>Assessment and Adjustment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Planned Flexibility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dirty="0"/>
              <a:t>Built-in unit review for catch-up</a:t>
            </a:r>
          </a:p>
          <a:p>
            <a:endParaRPr lang="en-US" sz="2400" dirty="0"/>
          </a:p>
          <a:p>
            <a:r>
              <a:rPr lang="en-US" sz="2400" dirty="0"/>
              <a:t>Aspirational advanced learning goals</a:t>
            </a:r>
          </a:p>
          <a:p>
            <a:endParaRPr lang="en-US" sz="2400" dirty="0"/>
          </a:p>
          <a:p>
            <a:r>
              <a:rPr lang="en-US" sz="2400" dirty="0"/>
              <a:t>Rewards for evidence of “catch-up” choices</a:t>
            </a:r>
          </a:p>
        </p:txBody>
      </p:sp>
    </p:spTree>
    <p:extLst>
      <p:ext uri="{BB962C8B-B14F-4D97-AF65-F5344CB8AC3E}">
        <p14:creationId xmlns:p14="http://schemas.microsoft.com/office/powerpoint/2010/main" val="33109566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Baby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Think about beginning to use these design principles at the assignment level</a:t>
            </a:r>
          </a:p>
          <a:p>
            <a:r>
              <a:rPr lang="en-US" sz="2400" dirty="0"/>
              <a:t>You may not employ all of the design strategies, but you’ll grow more comfortable with structuring student learning in this way</a:t>
            </a:r>
          </a:p>
          <a:p>
            <a:r>
              <a:rPr lang="en-US" sz="2400" dirty="0"/>
              <a:t>Use the baby steps in structure to begin to increase your messaging about the learner-centered principles that are important to you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“Learner-Centered” Brand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Instructor-centered?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Content-centered?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Credential-centered?</a:t>
            </a:r>
          </a:p>
        </p:txBody>
      </p:sp>
    </p:spTree>
    <p:extLst>
      <p:ext uri="{BB962C8B-B14F-4D97-AF65-F5344CB8AC3E}">
        <p14:creationId xmlns:p14="http://schemas.microsoft.com/office/powerpoint/2010/main" val="4431235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Thanks!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Ben Peterson, Ph.D.</a:t>
            </a:r>
          </a:p>
          <a:p>
            <a:r>
              <a:rPr lang="en-US" dirty="0"/>
              <a:t>Teaching Innovations Office, UTLC</a:t>
            </a:r>
          </a:p>
          <a:p>
            <a:r>
              <a:rPr lang="en-US" dirty="0"/>
              <a:t>bcpeters@uncg.edu</a:t>
            </a:r>
          </a:p>
        </p:txBody>
      </p:sp>
    </p:spTree>
    <p:extLst>
      <p:ext uri="{BB962C8B-B14F-4D97-AF65-F5344CB8AC3E}">
        <p14:creationId xmlns:p14="http://schemas.microsoft.com/office/powerpoint/2010/main" val="253305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First, what is the alternative?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Instructor-centered?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Content-centered?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Credential-centered?</a:t>
            </a:r>
          </a:p>
        </p:txBody>
      </p:sp>
    </p:spTree>
    <p:extLst>
      <p:ext uri="{BB962C8B-B14F-4D97-AF65-F5344CB8AC3E}">
        <p14:creationId xmlns:p14="http://schemas.microsoft.com/office/powerpoint/2010/main" val="1835836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First, what is the alternative?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Instructor-centered?</a:t>
            </a:r>
          </a:p>
          <a:p>
            <a:pPr lvl="1"/>
            <a:r>
              <a:rPr lang="en-US" dirty="0"/>
              <a:t>“sage v. guide” debate</a:t>
            </a:r>
          </a:p>
          <a:p>
            <a:endParaRPr lang="en-US" dirty="0"/>
          </a:p>
          <a:p>
            <a:r>
              <a:rPr lang="en-US" dirty="0"/>
              <a:t>Content-centered?</a:t>
            </a:r>
          </a:p>
          <a:p>
            <a:pPr lvl="1"/>
            <a:r>
              <a:rPr lang="en-US" dirty="0"/>
              <a:t>material v. skills</a:t>
            </a:r>
          </a:p>
          <a:p>
            <a:pPr lvl="1"/>
            <a:endParaRPr lang="en-US" dirty="0"/>
          </a:p>
          <a:p>
            <a:r>
              <a:rPr lang="en-US" dirty="0"/>
              <a:t>Credential-centered?</a:t>
            </a:r>
          </a:p>
          <a:p>
            <a:pPr lvl="1"/>
            <a:r>
              <a:rPr lang="en-US" dirty="0"/>
              <a:t>fixed v. growth</a:t>
            </a:r>
          </a:p>
        </p:txBody>
      </p:sp>
    </p:spTree>
    <p:extLst>
      <p:ext uri="{BB962C8B-B14F-4D97-AF65-F5344CB8AC3E}">
        <p14:creationId xmlns:p14="http://schemas.microsoft.com/office/powerpoint/2010/main" val="3553475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Origins in Human-Computer Interaction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/>
              <a:t>Soloway</a:t>
            </a:r>
            <a:r>
              <a:rPr lang="en-US" sz="2400" dirty="0"/>
              <a:t> et al, 1994</a:t>
            </a:r>
          </a:p>
          <a:p>
            <a:r>
              <a:rPr lang="en-US" sz="2400" dirty="0"/>
              <a:t>Advocated a transition away from “usability” to a focus on “understanding”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McCombs and </a:t>
            </a:r>
            <a:r>
              <a:rPr lang="en-US" sz="2400" dirty="0" err="1"/>
              <a:t>Whisler</a:t>
            </a:r>
            <a:r>
              <a:rPr lang="en-US" sz="2400" dirty="0"/>
              <a:t>, 1997</a:t>
            </a:r>
          </a:p>
          <a:p>
            <a:r>
              <a:rPr lang="en-US" sz="2400" dirty="0"/>
              <a:t>“The perspective that focuses on individual learners (their heredity, experiences, perspectives, backgrounds, talents, interests, capacities, and needs) with a focus on learning”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Adaptive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“Imagine that you could give every learner their own personalized course, made specifically for their strengths, weaknesses, goals, and engagement patterns” (McGraw Hill Education)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Adaptive Learning</a:t>
            </a:r>
          </a:p>
        </p:txBody>
      </p:sp>
      <p:pic>
        <p:nvPicPr>
          <p:cNvPr id="1026" name="Picture 2" descr="https://www.mheducation.com/content/dam/mhe/corporate/ideas/learning-theories.jpg">
            <a:extLst>
              <a:ext uri="{FF2B5EF4-FFF2-40B4-BE49-F238E27FC236}">
                <a16:creationId xmlns:a16="http://schemas.microsoft.com/office/drawing/2014/main" id="{B350ED23-0CF5-406F-B9E6-CF32A4BD7F4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590" y="2286000"/>
            <a:ext cx="5531119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92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Self-Determination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 theory of learning based in intrinsic motivation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Competence</a:t>
            </a:r>
          </a:p>
          <a:p>
            <a:endParaRPr lang="en-US" sz="2400" dirty="0"/>
          </a:p>
          <a:p>
            <a:r>
              <a:rPr lang="en-US" sz="2400" dirty="0"/>
              <a:t>Autonomy</a:t>
            </a:r>
          </a:p>
          <a:p>
            <a:endParaRPr lang="en-US" sz="2400" dirty="0"/>
          </a:p>
          <a:p>
            <a:r>
              <a:rPr lang="en-US" sz="2400" dirty="0"/>
              <a:t>Relatedness</a:t>
            </a:r>
          </a:p>
        </p:txBody>
      </p:sp>
    </p:spTree>
    <p:extLst>
      <p:ext uri="{BB962C8B-B14F-4D97-AF65-F5344CB8AC3E}">
        <p14:creationId xmlns:p14="http://schemas.microsoft.com/office/powerpoint/2010/main" val="3192594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Dimensions of Reframing in the Learner-Centered Classroom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Function of Content</a:t>
            </a:r>
          </a:p>
          <a:p>
            <a:r>
              <a:rPr lang="en-US" sz="2400" dirty="0"/>
              <a:t>Role of the Instructor</a:t>
            </a:r>
          </a:p>
          <a:p>
            <a:r>
              <a:rPr lang="en-US" sz="2400" dirty="0"/>
              <a:t>Responsibility for Learning</a:t>
            </a:r>
          </a:p>
          <a:p>
            <a:r>
              <a:rPr lang="en-US" sz="2400" dirty="0"/>
              <a:t>Purpose and Process of Assessment</a:t>
            </a:r>
          </a:p>
          <a:p>
            <a:r>
              <a:rPr lang="en-US" sz="2400" dirty="0"/>
              <a:t>Balance of Power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(Blumberg, </a:t>
            </a:r>
            <a:r>
              <a:rPr lang="en-US" sz="2400" i="1" dirty="0"/>
              <a:t>Developing Learner-Centered Teaching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5734680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429</TotalTime>
  <Words>643</Words>
  <Application>Microsoft Office PowerPoint</Application>
  <PresentationFormat>On-screen Show (4:3)</PresentationFormat>
  <Paragraphs>168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Franklin Gothic Book</vt:lpstr>
      <vt:lpstr>Crop</vt:lpstr>
      <vt:lpstr>The Learner-Centered Classroom</vt:lpstr>
      <vt:lpstr>Learner-Centered Design</vt:lpstr>
      <vt:lpstr>First, what is the alternative?</vt:lpstr>
      <vt:lpstr>First, what is the alternative?</vt:lpstr>
      <vt:lpstr>Origins in Human-Computer Interaction</vt:lpstr>
      <vt:lpstr>Adaptive Learning</vt:lpstr>
      <vt:lpstr>Adaptive Learning</vt:lpstr>
      <vt:lpstr>Self-Determination Theory</vt:lpstr>
      <vt:lpstr>Dimensions of Reframing in the Learner-Centered Classroom</vt:lpstr>
      <vt:lpstr>Dimensions of Reframing in the Learner-Centered Classroom</vt:lpstr>
      <vt:lpstr>Dimensions of Reframing in the Learner-Centered Classroom</vt:lpstr>
      <vt:lpstr>Function of Content</vt:lpstr>
      <vt:lpstr>Role of the Instructor</vt:lpstr>
      <vt:lpstr>Responsibility for Learning</vt:lpstr>
      <vt:lpstr>Purpose and Process of Assessment</vt:lpstr>
      <vt:lpstr>Balance of Power</vt:lpstr>
      <vt:lpstr>Message and Structure</vt:lpstr>
      <vt:lpstr>Design Strategies</vt:lpstr>
      <vt:lpstr>Scaffolding</vt:lpstr>
      <vt:lpstr>Scaffolding</vt:lpstr>
      <vt:lpstr>Anatomy of an Assignment/Course</vt:lpstr>
      <vt:lpstr>Options, Diversity, and Choice in Assessment</vt:lpstr>
      <vt:lpstr>Options, Diversity, and Choice in Assessment</vt:lpstr>
      <vt:lpstr>Planned Flexibility</vt:lpstr>
      <vt:lpstr>Planned Flexibility</vt:lpstr>
      <vt:lpstr>Baby Steps</vt:lpstr>
      <vt:lpstr>The “Learner-Centered” Brand</vt:lpstr>
      <vt:lpstr>Thanks!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Learner-Centered Classroom</dc:title>
  <dc:creator>Ben</dc:creator>
  <cp:lastModifiedBy>Benjamin C Peterson</cp:lastModifiedBy>
  <cp:revision>27</cp:revision>
  <dcterms:created xsi:type="dcterms:W3CDTF">2018-01-19T19:21:30Z</dcterms:created>
  <dcterms:modified xsi:type="dcterms:W3CDTF">2018-02-02T15:14:35Z</dcterms:modified>
</cp:coreProperties>
</file>