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58" r:id="rId5"/>
    <p:sldId id="268" r:id="rId6"/>
    <p:sldId id="259" r:id="rId7"/>
    <p:sldId id="269" r:id="rId8"/>
    <p:sldId id="270" r:id="rId9"/>
    <p:sldId id="272" r:id="rId10"/>
    <p:sldId id="280" r:id="rId11"/>
    <p:sldId id="282" r:id="rId12"/>
    <p:sldId id="271" r:id="rId13"/>
    <p:sldId id="267" r:id="rId14"/>
    <p:sldId id="274" r:id="rId15"/>
    <p:sldId id="260" r:id="rId16"/>
    <p:sldId id="276" r:id="rId17"/>
    <p:sldId id="262" r:id="rId18"/>
    <p:sldId id="277" r:id="rId19"/>
    <p:sldId id="278" r:id="rId20"/>
    <p:sldId id="281" r:id="rId21"/>
    <p:sldId id="273" r:id="rId22"/>
    <p:sldId id="263" r:id="rId23"/>
    <p:sldId id="279" r:id="rId24"/>
    <p:sldId id="264" r:id="rId25"/>
    <p:sldId id="275" r:id="rId26"/>
    <p:sldId id="266" r:id="rId27"/>
    <p:sldId id="265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6B06730-8D36-41C6-B169-7EEB7D046DDC}" type="datetimeFigureOut">
              <a:rPr lang="en-US" smtClean="0"/>
              <a:t>7/27/2019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95049DD-09AC-4BB4-8C0D-A747BF47F67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984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6730-8D36-41C6-B169-7EEB7D046DDC}" type="datetimeFigureOut">
              <a:rPr lang="en-US" smtClean="0"/>
              <a:t>7/27/2019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49DD-09AC-4BB4-8C0D-A747BF47F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972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6730-8D36-41C6-B169-7EEB7D046DDC}" type="datetimeFigureOut">
              <a:rPr lang="en-US" smtClean="0"/>
              <a:t>7/27/2019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49DD-09AC-4BB4-8C0D-A747BF47F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7729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6730-8D36-41C6-B169-7EEB7D046DDC}" type="datetimeFigureOut">
              <a:rPr lang="en-US" smtClean="0"/>
              <a:t>7/27/2019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49DD-09AC-4BB4-8C0D-A747BF47F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282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6730-8D36-41C6-B169-7EEB7D046DDC}" type="datetimeFigureOut">
              <a:rPr lang="en-US" smtClean="0"/>
              <a:t>7/27/2019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49DD-09AC-4BB4-8C0D-A747BF47F67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3346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6730-8D36-41C6-B169-7EEB7D046DDC}" type="datetimeFigureOut">
              <a:rPr lang="en-US" smtClean="0"/>
              <a:t>7/27/2019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49DD-09AC-4BB4-8C0D-A747BF47F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829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6730-8D36-41C6-B169-7EEB7D046DDC}" type="datetimeFigureOut">
              <a:rPr lang="en-US" smtClean="0"/>
              <a:t>7/27/2019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49DD-09AC-4BB4-8C0D-A747BF47F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74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6730-8D36-41C6-B169-7EEB7D046DDC}" type="datetimeFigureOut">
              <a:rPr lang="en-US" smtClean="0"/>
              <a:t>7/27/2019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49DD-09AC-4BB4-8C0D-A747BF47F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341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6730-8D36-41C6-B169-7EEB7D046DDC}" type="datetimeFigureOut">
              <a:rPr lang="en-US" smtClean="0"/>
              <a:t>7/27/2019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49DD-09AC-4BB4-8C0D-A747BF47F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739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6730-8D36-41C6-B169-7EEB7D046DDC}" type="datetimeFigureOut">
              <a:rPr lang="en-US" smtClean="0"/>
              <a:t>7/27/2019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49DD-09AC-4BB4-8C0D-A747BF47F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68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B06730-8D36-41C6-B169-7EEB7D046DDC}" type="datetimeFigureOut">
              <a:rPr lang="en-US" smtClean="0"/>
              <a:t>7/27/2019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49DD-09AC-4BB4-8C0D-A747BF47F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5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6B06730-8D36-41C6-B169-7EEB7D046DDC}" type="datetimeFigureOut">
              <a:rPr lang="en-US" smtClean="0"/>
              <a:t>7/27/2019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95049DD-09AC-4BB4-8C0D-A747BF47F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95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tx1"/>
        </a:buClr>
        <a:buSzPct val="80000"/>
        <a:buFont typeface="Corbe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SzPct val="80000"/>
        <a:buFont typeface="Corbe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utlc.uncg.edu/teaching/" TargetMode="External"/><Relationship Id="rId3" Type="http://schemas.openxmlformats.org/officeDocument/2006/relationships/hyperlink" Target="https://www.cmu.edu/teaching/solveproblem/index.html" TargetMode="External"/><Relationship Id="rId7" Type="http://schemas.openxmlformats.org/officeDocument/2006/relationships/hyperlink" Target="https://uncw.edu/cte/" TargetMode="External"/><Relationship Id="rId2" Type="http://schemas.openxmlformats.org/officeDocument/2006/relationships/hyperlink" Target="https://cft.vanderbilt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pcc.edu/teaching-learning-center/" TargetMode="External"/><Relationship Id="rId5" Type="http://schemas.openxmlformats.org/officeDocument/2006/relationships/hyperlink" Target="http://crlt.umich.edu/crltplayers" TargetMode="External"/><Relationship Id="rId4" Type="http://schemas.openxmlformats.org/officeDocument/2006/relationships/hyperlink" Target="https://cetl.kennesaw.edu/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858EC-F8C5-403C-A223-2741E50B7A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On-demand and Distance Programming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1A04D8-4A53-4D7E-B4ED-51902296D9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Ben Peterson, PhD</a:t>
            </a:r>
          </a:p>
          <a:p>
            <a:r>
              <a:rPr lang="en-US" dirty="0"/>
              <a:t>UNC Greensboro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43DE25-B44B-4D34-BCE1-47D4523990B4}"/>
              </a:ext>
            </a:extLst>
          </p:cNvPr>
          <p:cNvSpPr txBox="1"/>
          <p:nvPr/>
        </p:nvSpPr>
        <p:spPr>
          <a:xfrm>
            <a:off x="0" y="4563716"/>
            <a:ext cx="25056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rgbClr val="002060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POD </a:t>
            </a:r>
          </a:p>
          <a:p>
            <a:pPr algn="r"/>
            <a:r>
              <a:rPr lang="en-US" sz="2400" b="1" dirty="0">
                <a:solidFill>
                  <a:srgbClr val="002060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Institute </a:t>
            </a:r>
          </a:p>
          <a:p>
            <a:pPr algn="r"/>
            <a:r>
              <a:rPr lang="en-US" sz="2400" b="1" dirty="0">
                <a:solidFill>
                  <a:srgbClr val="002060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for New </a:t>
            </a:r>
          </a:p>
          <a:p>
            <a:pPr algn="r"/>
            <a:r>
              <a:rPr lang="en-US" sz="2400" b="1" dirty="0">
                <a:solidFill>
                  <a:srgbClr val="002060"/>
                </a:solidFill>
                <a:latin typeface="Myriad Pro" panose="020B0503030403020204" pitchFamily="34" charset="0"/>
                <a:cs typeface="Myanmar Text" panose="020B0502040204020203" pitchFamily="34" charset="0"/>
              </a:rPr>
              <a:t>Faculty Developers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54744F-E4DC-4A35-ACA8-6E2E635AC437}"/>
              </a:ext>
            </a:extLst>
          </p:cNvPr>
          <p:cNvSpPr txBox="1"/>
          <p:nvPr/>
        </p:nvSpPr>
        <p:spPr>
          <a:xfrm>
            <a:off x="2536161" y="5787535"/>
            <a:ext cx="49498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Myriad Pro" panose="020B0503030403020204"/>
              </a:rPr>
              <a:t>29 July 2019 - 2 August 2019</a:t>
            </a:r>
          </a:p>
          <a:p>
            <a:r>
              <a:rPr lang="en-US" dirty="0">
                <a:solidFill>
                  <a:srgbClr val="002060"/>
                </a:solidFill>
                <a:latin typeface="Myriad Pro" panose="020B0503030403020204"/>
              </a:rPr>
              <a:t>Greensboro, North Carolina, USA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000DEDB-1865-45F4-8943-21187AFDF7AF}"/>
              </a:ext>
            </a:extLst>
          </p:cNvPr>
          <p:cNvCxnSpPr>
            <a:cxnSpLocks/>
          </p:cNvCxnSpPr>
          <p:nvPr/>
        </p:nvCxnSpPr>
        <p:spPr>
          <a:xfrm>
            <a:off x="2520919" y="4632558"/>
            <a:ext cx="0" cy="1801308"/>
          </a:xfrm>
          <a:prstGeom prst="line">
            <a:avLst/>
          </a:prstGeom>
          <a:ln w="38100">
            <a:solidFill>
              <a:srgbClr val="FF4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F4D79EB-1162-4570-88C9-29B3E51904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5230" y="5431855"/>
            <a:ext cx="2251710" cy="100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06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CEF86-BB85-4FDC-A446-E93F550B0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Constituency and their Needs</a:t>
            </a:r>
            <a:br>
              <a:rPr lang="en-US" dirty="0"/>
            </a:br>
            <a:r>
              <a:rPr lang="en-US" dirty="0"/>
              <a:t>Example: UNCG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D3BB6-7EDE-457A-8CCD-EDCB51F38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45720" indent="0">
              <a:buNone/>
            </a:pPr>
            <a:endParaRPr lang="en-US" dirty="0"/>
          </a:p>
          <a:p>
            <a:r>
              <a:rPr lang="en-US" dirty="0"/>
              <a:t>Interest in surveys for on-demand resources due to competing demands for time</a:t>
            </a:r>
          </a:p>
          <a:p>
            <a:r>
              <a:rPr lang="en-US" dirty="0"/>
              <a:t>Goal of promoting development as normal and celebrated</a:t>
            </a:r>
          </a:p>
          <a:p>
            <a:r>
              <a:rPr lang="en-US" dirty="0"/>
              <a:t>Goal of reaching faculty that are not attending face-to-face programming</a:t>
            </a:r>
          </a:p>
          <a:p>
            <a:r>
              <a:rPr lang="en-US" dirty="0"/>
              <a:t>Working with our ITS services has given us access to a production suite</a:t>
            </a:r>
          </a:p>
        </p:txBody>
      </p:sp>
      <p:pic>
        <p:nvPicPr>
          <p:cNvPr id="1026" name="Picture 2" descr="Image result for uncg">
            <a:extLst>
              <a:ext uri="{FF2B5EF4-FFF2-40B4-BE49-F238E27FC236}">
                <a16:creationId xmlns:a16="http://schemas.microsoft.com/office/drawing/2014/main" id="{A37D2440-DCB0-4B3A-B50D-AE77961B1B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80" y="1965960"/>
            <a:ext cx="1944052" cy="194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4077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CEF86-BB85-4FDC-A446-E93F550B0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Constituency and their Needs</a:t>
            </a:r>
            <a:br>
              <a:rPr lang="en-US" dirty="0"/>
            </a:br>
            <a:r>
              <a:rPr lang="en-US" dirty="0"/>
              <a:t>Example: UNCG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A664502-413E-4930-90CB-D0060C675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5851" y="2022407"/>
            <a:ext cx="6689817" cy="422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23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DBA69D-E79D-4E7C-9506-161DA96A8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at a Distance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B17A39-605C-4658-B916-38D89B1EFA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75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8E1CD-326A-470E-9463-350107EA4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at a Distance: </a:t>
            </a:r>
            <a:br>
              <a:rPr lang="en-US" dirty="0"/>
            </a:br>
            <a:r>
              <a:rPr lang="en-US" dirty="0"/>
              <a:t>Building Blocks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A9B8E-115B-4D27-8947-24241FE88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45720" indent="0">
              <a:buNone/>
            </a:pPr>
            <a:r>
              <a:rPr lang="en-US" dirty="0"/>
              <a:t>Virtual Presence</a:t>
            </a:r>
          </a:p>
          <a:p>
            <a:r>
              <a:rPr lang="en-US" dirty="0"/>
              <a:t>Website</a:t>
            </a:r>
          </a:p>
          <a:p>
            <a:r>
              <a:rPr lang="en-US" dirty="0"/>
              <a:t>Newsletter</a:t>
            </a:r>
          </a:p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r>
              <a:rPr lang="en-US" dirty="0"/>
              <a:t>Virtual Programming</a:t>
            </a:r>
          </a:p>
          <a:p>
            <a:r>
              <a:rPr lang="en-US" dirty="0"/>
              <a:t>Synchronous</a:t>
            </a:r>
          </a:p>
          <a:p>
            <a:r>
              <a:rPr lang="en-US" dirty="0"/>
              <a:t>Asynchronous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1640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AAF7F-DED2-4568-B688-7F2A236A8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at a Distance:</a:t>
            </a:r>
            <a:br>
              <a:rPr lang="en-US" dirty="0"/>
            </a:br>
            <a:r>
              <a:rPr lang="en-US" dirty="0"/>
              <a:t>Virtual Presence of a Center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B6AC6-897D-4AE1-A031-3F8682AD9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Identity</a:t>
            </a:r>
          </a:p>
          <a:p>
            <a:endParaRPr lang="en-US" dirty="0"/>
          </a:p>
          <a:p>
            <a:r>
              <a:rPr lang="en-US" dirty="0"/>
              <a:t>Information</a:t>
            </a:r>
          </a:p>
          <a:p>
            <a:endParaRPr lang="en-US" dirty="0"/>
          </a:p>
          <a:p>
            <a:r>
              <a:rPr lang="en-US" dirty="0"/>
              <a:t>Invitation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9D1E03-25CA-4683-80BE-347E8CEE9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1843" y="1965960"/>
            <a:ext cx="6974028" cy="452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459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AAF7F-DED2-4568-B688-7F2A236A8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at a Distance:</a:t>
            </a:r>
            <a:br>
              <a:rPr lang="en-US" dirty="0"/>
            </a:br>
            <a:r>
              <a:rPr lang="en-US" dirty="0"/>
              <a:t>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B6AC6-897D-4AE1-A031-3F8682AD9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Representation of mission and values</a:t>
            </a:r>
          </a:p>
          <a:p>
            <a:endParaRPr lang="en-US" dirty="0"/>
          </a:p>
          <a:p>
            <a:r>
              <a:rPr lang="en-US" dirty="0"/>
              <a:t>Menu of services</a:t>
            </a:r>
          </a:p>
          <a:p>
            <a:endParaRPr lang="en-US" dirty="0"/>
          </a:p>
          <a:p>
            <a:r>
              <a:rPr lang="en-US" dirty="0"/>
              <a:t>Collection of resources</a:t>
            </a:r>
          </a:p>
          <a:p>
            <a:endParaRPr lang="en-US" dirty="0"/>
          </a:p>
          <a:p>
            <a:r>
              <a:rPr lang="en-US" dirty="0"/>
              <a:t>Means of interacting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DA167D-C374-4BD5-9BB9-C91687BE5C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057400"/>
            <a:ext cx="5561246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98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AAF7F-DED2-4568-B688-7F2A236A8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at a Distance:</a:t>
            </a:r>
            <a:br>
              <a:rPr lang="en-US" dirty="0"/>
            </a:br>
            <a:r>
              <a:rPr lang="en-US" dirty="0"/>
              <a:t>Newsletter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B6AC6-897D-4AE1-A031-3F8682AD9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n-US" dirty="0"/>
          </a:p>
          <a:p>
            <a:pPr marL="45720" indent="0">
              <a:buNone/>
            </a:pPr>
            <a:endParaRPr lang="en-US" dirty="0"/>
          </a:p>
          <a:p>
            <a:r>
              <a:rPr lang="en-US" dirty="0"/>
              <a:t>About programming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As programming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F779AF-7A7F-44F9-A05C-AE54382B7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0786" y="2362200"/>
            <a:ext cx="539821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8758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AAF7F-DED2-4568-B688-7F2A236A8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at a Distance:</a:t>
            </a:r>
            <a:br>
              <a:rPr lang="en-US" dirty="0"/>
            </a:br>
            <a:r>
              <a:rPr lang="en-US" dirty="0"/>
              <a:t>Virtual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B6AC6-897D-4AE1-A031-3F8682AD9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Synchronous</a:t>
            </a:r>
          </a:p>
          <a:p>
            <a:endParaRPr lang="en-US" dirty="0"/>
          </a:p>
          <a:p>
            <a:r>
              <a:rPr lang="en-US" dirty="0"/>
              <a:t>Asynchronous</a:t>
            </a:r>
          </a:p>
          <a:p>
            <a:pPr lvl="1"/>
            <a:r>
              <a:rPr lang="en-US" dirty="0"/>
              <a:t>Cohort</a:t>
            </a:r>
          </a:p>
          <a:p>
            <a:pPr lvl="1"/>
            <a:r>
              <a:rPr lang="en-US" dirty="0"/>
              <a:t>On-your-own</a:t>
            </a:r>
          </a:p>
        </p:txBody>
      </p:sp>
    </p:spTree>
    <p:extLst>
      <p:ext uri="{BB962C8B-B14F-4D97-AF65-F5344CB8AC3E}">
        <p14:creationId xmlns:p14="http://schemas.microsoft.com/office/powerpoint/2010/main" val="600091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AAF7F-DED2-4568-B688-7F2A236A8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at a Distance:</a:t>
            </a:r>
            <a:br>
              <a:rPr lang="en-US" dirty="0"/>
            </a:br>
            <a:r>
              <a:rPr lang="en-US" dirty="0"/>
              <a:t>Synchronous Sessions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B6AC6-897D-4AE1-A031-3F8682AD9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Web video conferencing</a:t>
            </a:r>
          </a:p>
          <a:p>
            <a:endParaRPr lang="en-US" dirty="0"/>
          </a:p>
          <a:p>
            <a:r>
              <a:rPr lang="en-US" dirty="0"/>
              <a:t>Recording synchronous sessions as on-demand resource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8F4CFB-C0C8-49E2-A7A2-C0DCF57AC1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9165" y="2057400"/>
            <a:ext cx="6589395" cy="310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857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8AAF7F-DED2-4568-B688-7F2A236A8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at a Distance:</a:t>
            </a:r>
            <a:br>
              <a:rPr lang="en-US" dirty="0"/>
            </a:br>
            <a:r>
              <a:rPr lang="en-US" dirty="0"/>
              <a:t>Asynchronous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9B6AC6-897D-4AE1-A031-3F8682AD9D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LMS</a:t>
            </a:r>
          </a:p>
          <a:p>
            <a:endParaRPr lang="en-US" dirty="0"/>
          </a:p>
          <a:p>
            <a:r>
              <a:rPr lang="en-US" dirty="0"/>
              <a:t>Third-party programming</a:t>
            </a:r>
          </a:p>
          <a:p>
            <a:endParaRPr lang="en-US" dirty="0"/>
          </a:p>
          <a:p>
            <a:r>
              <a:rPr lang="en-US" dirty="0"/>
              <a:t>Website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D47FFA-FE65-4E93-8A35-A057F72488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2154" y="2057400"/>
            <a:ext cx="6552156" cy="403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2268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D032F-56AE-4A89-9A72-4C62E1003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9D4019-8445-4ABE-9EBB-0A0BCF258A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Digital Resources: Attending to Needs, Capabilities, and Goals</a:t>
            </a:r>
          </a:p>
          <a:p>
            <a:r>
              <a:rPr lang="en-US" dirty="0"/>
              <a:t>Development at a Distance: Virtual Presence and Virtual Programming</a:t>
            </a:r>
          </a:p>
          <a:p>
            <a:r>
              <a:rPr lang="en-US" dirty="0"/>
              <a:t>3 W’s and an H: Why, What, Who and How</a:t>
            </a:r>
          </a:p>
          <a:p>
            <a:r>
              <a:rPr lang="en-US" dirty="0"/>
              <a:t>Brainstorming about Resources and Distance Programming</a:t>
            </a:r>
          </a:p>
        </p:txBody>
      </p:sp>
    </p:spTree>
    <p:extLst>
      <p:ext uri="{BB962C8B-B14F-4D97-AF65-F5344CB8AC3E}">
        <p14:creationId xmlns:p14="http://schemas.microsoft.com/office/powerpoint/2010/main" val="18115566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8E1CD-326A-470E-9463-350107EA4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 at a Distance: </a:t>
            </a:r>
            <a:br>
              <a:rPr lang="en-US" dirty="0"/>
            </a:br>
            <a:r>
              <a:rPr lang="en-US" dirty="0"/>
              <a:t>Beyond Building Blocks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1A9B8E-115B-4D27-8947-24241FE88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pPr marL="45720" indent="0">
              <a:buNone/>
            </a:pPr>
            <a:r>
              <a:rPr lang="en-US" dirty="0"/>
              <a:t>More types of engaging </a:t>
            </a:r>
          </a:p>
          <a:p>
            <a:pPr marL="45720" indent="0">
              <a:buNone/>
            </a:pPr>
            <a:r>
              <a:rPr lang="en-US" dirty="0"/>
              <a:t>digital resources</a:t>
            </a:r>
          </a:p>
          <a:p>
            <a:pPr marL="45720" indent="0">
              <a:buNone/>
            </a:pPr>
            <a:endParaRPr lang="en-US" dirty="0"/>
          </a:p>
          <a:p>
            <a:r>
              <a:rPr lang="en-US" dirty="0"/>
              <a:t>Blogs/Event Recaps</a:t>
            </a:r>
          </a:p>
          <a:p>
            <a:r>
              <a:rPr lang="en-US" dirty="0"/>
              <a:t>Faculty Profiles/Success Stories</a:t>
            </a:r>
          </a:p>
          <a:p>
            <a:r>
              <a:rPr lang="en-US" dirty="0"/>
              <a:t>Podcasts/Interviews</a:t>
            </a:r>
          </a:p>
          <a:p>
            <a:r>
              <a:rPr lang="en-US" dirty="0"/>
              <a:t>Video Series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F09375-6E17-4484-ADB0-A082368AB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8058" y="2057400"/>
            <a:ext cx="5520942" cy="3987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714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4B2BE-0E64-4D00-8DAC-9B9AD3B4D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W’s and an 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A890CA-696B-47DD-A358-73025CC9A7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Why, What, Who and How</a:t>
            </a:r>
          </a:p>
        </p:txBody>
      </p:sp>
    </p:spTree>
    <p:extLst>
      <p:ext uri="{BB962C8B-B14F-4D97-AF65-F5344CB8AC3E}">
        <p14:creationId xmlns:p14="http://schemas.microsoft.com/office/powerpoint/2010/main" val="24428153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1A612-59B8-4758-938A-5D6C8442A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W’s and an 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C8CBE-4EE1-4E47-85B2-4B2A9D8F2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Why is a digital resource desirable?</a:t>
            </a:r>
          </a:p>
          <a:p>
            <a:r>
              <a:rPr lang="en-US" dirty="0"/>
              <a:t>What needs to be made?</a:t>
            </a:r>
          </a:p>
          <a:p>
            <a:r>
              <a:rPr lang="en-US" dirty="0"/>
              <a:t>Who makes it? Who delivers it (if applicable)?</a:t>
            </a:r>
          </a:p>
          <a:p>
            <a:endParaRPr lang="en-US" dirty="0"/>
          </a:p>
          <a:p>
            <a:r>
              <a:rPr lang="en-US" dirty="0"/>
              <a:t>How do you assess its impact?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86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AC634-4A4D-4909-92C8-5DA969D66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ED401-3386-4EE2-9E1B-15C6C4163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Visibility</a:t>
            </a:r>
          </a:p>
          <a:p>
            <a:r>
              <a:rPr lang="en-US" dirty="0"/>
              <a:t>On-demand</a:t>
            </a:r>
          </a:p>
          <a:p>
            <a:r>
              <a:rPr lang="en-US" dirty="0"/>
              <a:t>At a distance</a:t>
            </a:r>
          </a:p>
          <a:p>
            <a:r>
              <a:rPr lang="en-US" dirty="0"/>
              <a:t>Resource allocation</a:t>
            </a:r>
          </a:p>
          <a:p>
            <a:r>
              <a:rPr lang="en-US" dirty="0"/>
              <a:t>Outsourced expertise</a:t>
            </a:r>
          </a:p>
        </p:txBody>
      </p:sp>
    </p:spTree>
    <p:extLst>
      <p:ext uri="{BB962C8B-B14F-4D97-AF65-F5344CB8AC3E}">
        <p14:creationId xmlns:p14="http://schemas.microsoft.com/office/powerpoint/2010/main" val="21862836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AC634-4A4D-4909-92C8-5DA969D66F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AED401-3386-4EE2-9E1B-15C6C41634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Resources</a:t>
            </a:r>
          </a:p>
          <a:p>
            <a:endParaRPr lang="en-US" dirty="0"/>
          </a:p>
          <a:p>
            <a:r>
              <a:rPr lang="en-US" dirty="0"/>
              <a:t>Engagement</a:t>
            </a:r>
          </a:p>
          <a:p>
            <a:endParaRPr lang="en-US" dirty="0"/>
          </a:p>
          <a:p>
            <a:r>
              <a:rPr lang="en-US" dirty="0"/>
              <a:t>Recognition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D5FEAE-1E1C-41C4-86DC-353B2D7DA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061" y="1966365"/>
            <a:ext cx="6496810" cy="4129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250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1A612-59B8-4758-938A-5D6C8442A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CC8CBE-4EE1-4E47-85B2-4B2A9D8F2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dirty="0"/>
              <a:t>Assessment for a different type of programming</a:t>
            </a:r>
          </a:p>
          <a:p>
            <a:pPr marL="45720" indent="0">
              <a:buNone/>
            </a:pPr>
            <a:endParaRPr lang="en-US" dirty="0"/>
          </a:p>
          <a:p>
            <a:r>
              <a:rPr lang="en-US" dirty="0"/>
              <a:t>Web Traffic and Pageviews</a:t>
            </a:r>
          </a:p>
          <a:p>
            <a:r>
              <a:rPr lang="en-US" dirty="0"/>
              <a:t>Downloads</a:t>
            </a:r>
          </a:p>
          <a:p>
            <a:r>
              <a:rPr lang="en-US" dirty="0"/>
              <a:t>Links to other programming</a:t>
            </a:r>
          </a:p>
          <a:p>
            <a:r>
              <a:rPr lang="en-US" dirty="0"/>
              <a:t>Satisfaction Surveys</a:t>
            </a:r>
          </a:p>
          <a:p>
            <a:r>
              <a:rPr lang="en-US" dirty="0"/>
              <a:t>Badges and Artifacts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A493CD-FEA6-4D29-8690-AD6E13E90B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230" y="2208095"/>
            <a:ext cx="3493770" cy="338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9734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446D-3969-408C-AA17-36CEC5521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Brainstorming: </a:t>
            </a:r>
            <a:br>
              <a:rPr lang="en-US" dirty="0"/>
            </a:br>
            <a:r>
              <a:rPr lang="en-US" dirty="0"/>
              <a:t>Your Action Plan and Your Context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C82D8-55FA-4BA0-9EDA-0A1D6DFF1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Why is a digital resource </a:t>
            </a:r>
          </a:p>
          <a:p>
            <a:pPr marL="45720" indent="0">
              <a:buNone/>
            </a:pPr>
            <a:r>
              <a:rPr lang="en-US" dirty="0"/>
              <a:t>desirable?</a:t>
            </a:r>
          </a:p>
          <a:p>
            <a:r>
              <a:rPr lang="en-US" dirty="0"/>
              <a:t>What needs to be made?</a:t>
            </a:r>
          </a:p>
          <a:p>
            <a:r>
              <a:rPr lang="en-US" dirty="0"/>
              <a:t>Who makes it? </a:t>
            </a:r>
          </a:p>
          <a:p>
            <a:pPr marL="45720" indent="0">
              <a:buNone/>
            </a:pPr>
            <a:r>
              <a:rPr lang="en-US" dirty="0"/>
              <a:t>Who delivers it (if applicable)?</a:t>
            </a:r>
          </a:p>
          <a:p>
            <a:endParaRPr lang="en-US" dirty="0"/>
          </a:p>
          <a:p>
            <a:r>
              <a:rPr lang="en-US" dirty="0"/>
              <a:t>How do you assess its impact?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3C0BD6-7895-4061-913D-B68E4B506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4399" y="2057400"/>
            <a:ext cx="6274191" cy="394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6884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EA6F9-3A0E-4DFA-B3C8-32A53E634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Website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B5680-F82C-4B57-811D-BFF2DE148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>
              <a:hlinkClick r:id="rId2"/>
            </a:endParaRPr>
          </a:p>
          <a:p>
            <a:r>
              <a:rPr lang="en-US" dirty="0">
                <a:hlinkClick r:id="rId2"/>
              </a:rPr>
              <a:t>Vanderbilt CFT – Leading Lines</a:t>
            </a:r>
            <a:endParaRPr lang="en-US" dirty="0"/>
          </a:p>
          <a:p>
            <a:r>
              <a:rPr lang="en-US" dirty="0">
                <a:hlinkClick r:id="rId3"/>
              </a:rPr>
              <a:t>CMU Eberly Center – Solve a Teaching Problem</a:t>
            </a:r>
            <a:endParaRPr lang="en-US" dirty="0"/>
          </a:p>
          <a:p>
            <a:r>
              <a:rPr lang="en-US" dirty="0">
                <a:hlinkClick r:id="rId4"/>
              </a:rPr>
              <a:t>Kennesaw State CETL – Resources by Category</a:t>
            </a:r>
            <a:endParaRPr lang="en-US" dirty="0"/>
          </a:p>
          <a:p>
            <a:r>
              <a:rPr lang="en-US" dirty="0">
                <a:hlinkClick r:id="rId5"/>
              </a:rPr>
              <a:t>Michigan CRLT – CRLT Players</a:t>
            </a:r>
            <a:endParaRPr lang="en-US" dirty="0"/>
          </a:p>
          <a:p>
            <a:r>
              <a:rPr lang="en-US" dirty="0">
                <a:hlinkClick r:id="rId6"/>
              </a:rPr>
              <a:t>Portland CC</a:t>
            </a:r>
            <a:endParaRPr lang="en-US" dirty="0">
              <a:hlinkClick r:id="rId7"/>
            </a:endParaRPr>
          </a:p>
          <a:p>
            <a:r>
              <a:rPr lang="en-US" dirty="0">
                <a:hlinkClick r:id="rId7"/>
              </a:rPr>
              <a:t>UNCW</a:t>
            </a:r>
            <a:endParaRPr lang="en-US" dirty="0"/>
          </a:p>
          <a:p>
            <a:r>
              <a:rPr lang="en-US" dirty="0">
                <a:hlinkClick r:id="rId8"/>
              </a:rPr>
              <a:t>UNCG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8692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4B2BE-0E64-4D00-8DAC-9B9AD3B4D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A890CA-696B-47DD-A358-73025CC9A7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843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3A5E6-1BFA-478C-A207-DB9A99A47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000" dirty="0"/>
              <a:t>Why Pay Attention to Digital Resources?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6A9AA-3510-436D-B769-8DF5ADBED5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4666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F49CD-7DE6-4DBB-AE5F-36EA68F63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Resources and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8EA25-4FF9-4765-A54C-4E8EA2349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Why pay attention to digital resources?</a:t>
            </a:r>
          </a:p>
          <a:p>
            <a:endParaRPr lang="en-US" dirty="0"/>
          </a:p>
          <a:p>
            <a:r>
              <a:rPr lang="en-US" dirty="0"/>
              <a:t>Visibility</a:t>
            </a:r>
          </a:p>
          <a:p>
            <a:r>
              <a:rPr lang="en-US" dirty="0"/>
              <a:t>On-demand</a:t>
            </a:r>
          </a:p>
          <a:p>
            <a:r>
              <a:rPr lang="en-US" dirty="0"/>
              <a:t>At a distance</a:t>
            </a:r>
          </a:p>
          <a:p>
            <a:r>
              <a:rPr lang="en-US" dirty="0"/>
              <a:t>Resource allocation</a:t>
            </a:r>
          </a:p>
          <a:p>
            <a:r>
              <a:rPr lang="en-US" dirty="0"/>
              <a:t>Outsourced expertise</a:t>
            </a:r>
          </a:p>
        </p:txBody>
      </p:sp>
    </p:spTree>
    <p:extLst>
      <p:ext uri="{BB962C8B-B14F-4D97-AF65-F5344CB8AC3E}">
        <p14:creationId xmlns:p14="http://schemas.microsoft.com/office/powerpoint/2010/main" val="1222310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3A5E6-1BFA-478C-A207-DB9A99A47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000" dirty="0"/>
              <a:t>Reach them where they’re at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6A9AA-3510-436D-B769-8DF5ADBED5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798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CEF86-BB85-4FDC-A446-E93F550B0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Constituency and their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D3BB6-7EDE-457A-8CCD-EDCB51F38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Population</a:t>
            </a:r>
          </a:p>
          <a:p>
            <a:endParaRPr lang="en-US" dirty="0"/>
          </a:p>
          <a:p>
            <a:r>
              <a:rPr lang="en-US" dirty="0"/>
              <a:t>Demographics and Identities</a:t>
            </a:r>
          </a:p>
          <a:p>
            <a:endParaRPr lang="en-US" dirty="0"/>
          </a:p>
          <a:p>
            <a:r>
              <a:rPr lang="en-US" dirty="0"/>
              <a:t>Culture of Development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923F3D-EC1B-4CAC-ACC8-6372689130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775" y="1965960"/>
            <a:ext cx="5991225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13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CEF86-BB85-4FDC-A446-E93F550B0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Constituency and their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D3BB6-7EDE-457A-8CCD-EDCB51F38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n-US" dirty="0"/>
          </a:p>
          <a:p>
            <a:endParaRPr lang="en-US" dirty="0"/>
          </a:p>
          <a:p>
            <a:pPr marL="45720" indent="0" algn="ctr">
              <a:buNone/>
            </a:pPr>
            <a:r>
              <a:rPr lang="en-US" sz="3600" dirty="0"/>
              <a:t>How willing and able to participate in educational development efforts is your constituency ?</a:t>
            </a:r>
          </a:p>
        </p:txBody>
      </p:sp>
    </p:spTree>
    <p:extLst>
      <p:ext uri="{BB962C8B-B14F-4D97-AF65-F5344CB8AC3E}">
        <p14:creationId xmlns:p14="http://schemas.microsoft.com/office/powerpoint/2010/main" val="2533277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CEF86-BB85-4FDC-A446-E93F550B0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Constituency and their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D3BB6-7EDE-457A-8CCD-EDCB51F38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n-US" dirty="0"/>
          </a:p>
          <a:p>
            <a:endParaRPr lang="en-US" dirty="0"/>
          </a:p>
          <a:p>
            <a:pPr marL="45720" indent="0" algn="ctr">
              <a:buNone/>
            </a:pPr>
            <a:r>
              <a:rPr lang="en-US" sz="3600" dirty="0"/>
              <a:t>What resources does your unit currently have to address the particular needs of your constituency?</a:t>
            </a:r>
          </a:p>
        </p:txBody>
      </p:sp>
    </p:spTree>
    <p:extLst>
      <p:ext uri="{BB962C8B-B14F-4D97-AF65-F5344CB8AC3E}">
        <p14:creationId xmlns:p14="http://schemas.microsoft.com/office/powerpoint/2010/main" val="39561124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ECEF86-BB85-4FDC-A446-E93F550B0E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Constituency and their Needs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D3BB6-7EDE-457A-8CCD-EDCB51F38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endParaRPr lang="en-US" dirty="0"/>
          </a:p>
          <a:p>
            <a:endParaRPr lang="en-US" dirty="0"/>
          </a:p>
          <a:p>
            <a:pPr marL="45720" indent="0" algn="ctr">
              <a:buNone/>
            </a:pPr>
            <a:r>
              <a:rPr lang="en-US" sz="3600" dirty="0"/>
              <a:t>What goals does your unit have for programming that could be aided by the production and implementation of digital resources?</a:t>
            </a:r>
          </a:p>
        </p:txBody>
      </p:sp>
    </p:spTree>
    <p:extLst>
      <p:ext uri="{BB962C8B-B14F-4D97-AF65-F5344CB8AC3E}">
        <p14:creationId xmlns:p14="http://schemas.microsoft.com/office/powerpoint/2010/main" val="1626214436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3241</TotalTime>
  <Words>497</Words>
  <Application>Microsoft Office PowerPoint</Application>
  <PresentationFormat>Widescreen</PresentationFormat>
  <Paragraphs>169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Corbel</vt:lpstr>
      <vt:lpstr>Myriad Pro</vt:lpstr>
      <vt:lpstr>Basis</vt:lpstr>
      <vt:lpstr>On-demand and Distance Programming</vt:lpstr>
      <vt:lpstr>Overview</vt:lpstr>
      <vt:lpstr>Why Pay Attention to Digital Resources?</vt:lpstr>
      <vt:lpstr>Digital Resources and Programming</vt:lpstr>
      <vt:lpstr>Reach them where they’re at</vt:lpstr>
      <vt:lpstr>Your Constituency and their Needs</vt:lpstr>
      <vt:lpstr>Your Constituency and their Needs</vt:lpstr>
      <vt:lpstr>Your Constituency and their Needs</vt:lpstr>
      <vt:lpstr>Your Constituency and their Needs</vt:lpstr>
      <vt:lpstr>Your Constituency and their Needs Example: UNCG</vt:lpstr>
      <vt:lpstr>Your Constituency and their Needs Example: UNCG</vt:lpstr>
      <vt:lpstr>Development at a Distance</vt:lpstr>
      <vt:lpstr>Development at a Distance:  Building Blocks</vt:lpstr>
      <vt:lpstr>Development at a Distance: Virtual Presence of a Center</vt:lpstr>
      <vt:lpstr>Development at a Distance: Website</vt:lpstr>
      <vt:lpstr>Development at a Distance: Newsletter</vt:lpstr>
      <vt:lpstr>Development at a Distance: Virtual Programming</vt:lpstr>
      <vt:lpstr>Development at a Distance: Synchronous Sessions</vt:lpstr>
      <vt:lpstr>Development at a Distance: Asynchronous Options</vt:lpstr>
      <vt:lpstr>Development at a Distance:  Beyond Building Blocks</vt:lpstr>
      <vt:lpstr>3 W’s and an H</vt:lpstr>
      <vt:lpstr>3 W’s and an H</vt:lpstr>
      <vt:lpstr>Why?</vt:lpstr>
      <vt:lpstr>Why?</vt:lpstr>
      <vt:lpstr>How?</vt:lpstr>
      <vt:lpstr>Brainstorming:  Your Action Plan and Your Context</vt:lpstr>
      <vt:lpstr>Website Examples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On-demand and Distance Programming</dc:title>
  <dc:creator>Benjamin C Peterson</dc:creator>
  <cp:lastModifiedBy>Ben</cp:lastModifiedBy>
  <cp:revision>48</cp:revision>
  <dcterms:created xsi:type="dcterms:W3CDTF">2019-05-28T18:52:17Z</dcterms:created>
  <dcterms:modified xsi:type="dcterms:W3CDTF">2019-07-28T20:25:45Z</dcterms:modified>
</cp:coreProperties>
</file>