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Alfa Slab One" pitchFamily="2" charset="77"/>
      <p:regular r:id="rId17"/>
    </p:embeddedFont>
    <p:embeddedFont>
      <p:font typeface="Proxima Nova" panose="02000506030000020004" pitchFamily="2" charset="0"/>
      <p:regular r:id="rId18"/>
      <p:bold r:id="rId19"/>
      <p:italic r:id="rId20"/>
      <p:boldItalic r:id="rId21"/>
    </p:embeddedFon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96"/>
  </p:normalViewPr>
  <p:slideViewPr>
    <p:cSldViewPr snapToGrid="0">
      <p:cViewPr varScale="1">
        <p:scale>
          <a:sx n="120" d="100"/>
          <a:sy n="120" d="100"/>
        </p:scale>
        <p:origin x="200" y="5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5ef49aafc4_1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5ef49aafc4_1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ef1404c22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ef1404c22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Description of techniques</a:t>
            </a:r>
            <a:endParaRPr/>
          </a:p>
          <a:p>
            <a:pPr marL="0" lvl="0" indent="0" algn="l" rtl="0">
              <a:spcBef>
                <a:spcPts val="0"/>
              </a:spcBef>
              <a:spcAft>
                <a:spcPts val="0"/>
              </a:spcAft>
              <a:buNone/>
            </a:pPr>
            <a:r>
              <a:rPr lang="en"/>
              <a:t>When is it appropriate  use</a:t>
            </a:r>
            <a:endParaRPr/>
          </a:p>
          <a:p>
            <a:pPr marL="0" lvl="0" indent="0" algn="l" rtl="0">
              <a:spcBef>
                <a:spcPts val="0"/>
              </a:spcBef>
              <a:spcAft>
                <a:spcPts val="0"/>
              </a:spcAft>
              <a:buNone/>
            </a:pPr>
            <a:r>
              <a:rPr lang="en"/>
              <a:t>What prep is needed by instructor</a:t>
            </a:r>
            <a:endParaRPr/>
          </a:p>
          <a:p>
            <a:pPr marL="0" lvl="0" indent="0" algn="l" rtl="0">
              <a:spcBef>
                <a:spcPts val="0"/>
              </a:spcBef>
              <a:spcAft>
                <a:spcPts val="0"/>
              </a:spcAft>
              <a:buNone/>
            </a:pPr>
            <a:r>
              <a:rPr lang="en"/>
              <a:t>Prep needed by students</a:t>
            </a:r>
            <a:endParaRPr/>
          </a:p>
          <a:p>
            <a:pPr marL="0" lvl="0" indent="0" algn="l" rtl="0">
              <a:spcBef>
                <a:spcPts val="0"/>
              </a:spcBef>
              <a:spcAft>
                <a:spcPts val="0"/>
              </a:spcAft>
              <a:buNone/>
            </a:pPr>
            <a:r>
              <a:rPr lang="en"/>
              <a:t>tech/set-up needs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5ef1404c22_0_1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5ef1404c22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ef49aafc4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ef49aafc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5ef1404c22_0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5ef1404c22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ef1404c22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ef1404c22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Ask for a couple of their partner’s learning experiences.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5ef1404c22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5ef1404c22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ef1404c22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ef1404c22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ef1404c22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ef1404c22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ef1404c22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ef1404c22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Ask audience to call out AL techniques they know of</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ef1404c22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ef1404c22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ef1404c22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ef1404c22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5ef1404c22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5ef1404c22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crlt.umich.edu/sites/default/files/resource_files/Active%20Learning%20Continuum.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www.queensu.ca/teachingandlearning/modules/active/04_what_is_active_learning.html" TargetMode="External"/><Relationship Id="rId4" Type="http://schemas.openxmlformats.org/officeDocument/2006/relationships/hyperlink" Target="https://cdn.vanderbilt.edu/vu-wp0/wp-content/uploads/sites/59/2019/04/22143029/Active-Learning-Cheat-Sheet.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audio" Target="../media/audio3.wav"/><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Active Learning</a:t>
            </a:r>
            <a:endParaRPr/>
          </a:p>
          <a:p>
            <a:pPr marL="0" lvl="0" indent="0" algn="ctr" rtl="0">
              <a:spcBef>
                <a:spcPts val="0"/>
              </a:spcBef>
              <a:spcAft>
                <a:spcPts val="0"/>
              </a:spcAft>
              <a:buNone/>
            </a:pPr>
            <a:endParaRPr/>
          </a:p>
        </p:txBody>
      </p:sp>
      <p:sp>
        <p:nvSpPr>
          <p:cNvPr id="57" name="Google Shape;57;p13"/>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Eli Collins-Brown, Western Carolina University,</a:t>
            </a:r>
            <a:endParaRPr/>
          </a:p>
          <a:p>
            <a:pPr marL="0" lvl="0" indent="0" algn="ctr" rtl="0">
              <a:spcBef>
                <a:spcPts val="0"/>
              </a:spcBef>
              <a:spcAft>
                <a:spcPts val="0"/>
              </a:spcAft>
              <a:buNone/>
            </a:pPr>
            <a:r>
              <a:rPr lang="en"/>
              <a:t>Carla Fullwood, UNCG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3" name="Rectangle 2">
            <a:extLst>
              <a:ext uri="{FF2B5EF4-FFF2-40B4-BE49-F238E27FC236}">
                <a16:creationId xmlns:a16="http://schemas.microsoft.com/office/drawing/2014/main" id="{58125A30-5651-E541-9559-3280A464020C}"/>
              </a:ext>
            </a:extLst>
          </p:cNvPr>
          <p:cNvSpPr/>
          <p:nvPr/>
        </p:nvSpPr>
        <p:spPr>
          <a:xfrm>
            <a:off x="0" y="0"/>
            <a:ext cx="9144000" cy="5143500"/>
          </a:xfrm>
          <a:prstGeom prst="rect">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Google Shape;112;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Jigsaw in action- Consider...</a:t>
            </a:r>
            <a:endParaRPr/>
          </a:p>
        </p:txBody>
      </p:sp>
      <p:sp>
        <p:nvSpPr>
          <p:cNvPr id="113" name="Google Shape;113;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AutoNum type="alphaUcPeriod"/>
            </a:pPr>
            <a:r>
              <a:rPr lang="en">
                <a:solidFill>
                  <a:srgbClr val="000000"/>
                </a:solidFill>
                <a:latin typeface="Arial"/>
                <a:ea typeface="Arial"/>
                <a:cs typeface="Arial"/>
                <a:sym typeface="Arial"/>
              </a:rPr>
              <a:t>Description of techniques</a:t>
            </a:r>
            <a:endParaRPr>
              <a:solidFill>
                <a:srgbClr val="000000"/>
              </a:solidFill>
              <a:latin typeface="Arial"/>
              <a:ea typeface="Arial"/>
              <a:cs typeface="Arial"/>
              <a:sym typeface="Arial"/>
            </a:endParaRPr>
          </a:p>
          <a:p>
            <a:pPr marL="457200" lvl="0" indent="-342900" algn="l" rtl="0">
              <a:lnSpc>
                <a:spcPct val="150000"/>
              </a:lnSpc>
              <a:spcBef>
                <a:spcPts val="0"/>
              </a:spcBef>
              <a:spcAft>
                <a:spcPts val="0"/>
              </a:spcAft>
              <a:buClr>
                <a:srgbClr val="000000"/>
              </a:buClr>
              <a:buSzPts val="1800"/>
              <a:buAutoNum type="alphaUcPeriod"/>
            </a:pPr>
            <a:r>
              <a:rPr lang="en">
                <a:solidFill>
                  <a:srgbClr val="000000"/>
                </a:solidFill>
                <a:latin typeface="Arial"/>
                <a:ea typeface="Arial"/>
                <a:cs typeface="Arial"/>
                <a:sym typeface="Arial"/>
              </a:rPr>
              <a:t>When is technique appropriate to use?</a:t>
            </a:r>
            <a:endParaRPr>
              <a:solidFill>
                <a:srgbClr val="000000"/>
              </a:solidFill>
              <a:latin typeface="Arial"/>
              <a:ea typeface="Arial"/>
              <a:cs typeface="Arial"/>
              <a:sym typeface="Arial"/>
            </a:endParaRPr>
          </a:p>
          <a:p>
            <a:pPr marL="457200" lvl="0" indent="-342900" algn="l" rtl="0">
              <a:lnSpc>
                <a:spcPct val="150000"/>
              </a:lnSpc>
              <a:spcBef>
                <a:spcPts val="0"/>
              </a:spcBef>
              <a:spcAft>
                <a:spcPts val="0"/>
              </a:spcAft>
              <a:buClr>
                <a:srgbClr val="000000"/>
              </a:buClr>
              <a:buSzPts val="1800"/>
              <a:buAutoNum type="alphaUcPeriod"/>
            </a:pPr>
            <a:r>
              <a:rPr lang="en">
                <a:solidFill>
                  <a:srgbClr val="000000"/>
                </a:solidFill>
                <a:latin typeface="Arial"/>
                <a:ea typeface="Arial"/>
                <a:cs typeface="Arial"/>
                <a:sym typeface="Arial"/>
              </a:rPr>
              <a:t>What prep is needed by instructor?</a:t>
            </a:r>
            <a:endParaRPr>
              <a:solidFill>
                <a:srgbClr val="000000"/>
              </a:solidFill>
              <a:latin typeface="Arial"/>
              <a:ea typeface="Arial"/>
              <a:cs typeface="Arial"/>
              <a:sym typeface="Arial"/>
            </a:endParaRPr>
          </a:p>
          <a:p>
            <a:pPr marL="457200" lvl="0" indent="-342900" algn="l" rtl="0">
              <a:lnSpc>
                <a:spcPct val="150000"/>
              </a:lnSpc>
              <a:spcBef>
                <a:spcPts val="0"/>
              </a:spcBef>
              <a:spcAft>
                <a:spcPts val="0"/>
              </a:spcAft>
              <a:buClr>
                <a:srgbClr val="000000"/>
              </a:buClr>
              <a:buSzPts val="1800"/>
              <a:buAutoNum type="alphaUcPeriod"/>
            </a:pPr>
            <a:r>
              <a:rPr lang="en">
                <a:solidFill>
                  <a:srgbClr val="000000"/>
                </a:solidFill>
                <a:latin typeface="Arial"/>
                <a:ea typeface="Arial"/>
                <a:cs typeface="Arial"/>
                <a:sym typeface="Arial"/>
              </a:rPr>
              <a:t>What prep is needed by students?</a:t>
            </a:r>
            <a:endParaRPr>
              <a:solidFill>
                <a:srgbClr val="000000"/>
              </a:solidFill>
              <a:latin typeface="Arial"/>
              <a:ea typeface="Arial"/>
              <a:cs typeface="Arial"/>
              <a:sym typeface="Arial"/>
            </a:endParaRPr>
          </a:p>
          <a:p>
            <a:pPr marL="457200" lvl="0" indent="-342900" algn="l" rtl="0">
              <a:lnSpc>
                <a:spcPct val="150000"/>
              </a:lnSpc>
              <a:spcBef>
                <a:spcPts val="0"/>
              </a:spcBef>
              <a:spcAft>
                <a:spcPts val="0"/>
              </a:spcAft>
              <a:buClr>
                <a:srgbClr val="000000"/>
              </a:buClr>
              <a:buSzPts val="1800"/>
              <a:buAutoNum type="alphaUcPeriod"/>
            </a:pPr>
            <a:r>
              <a:rPr lang="en">
                <a:solidFill>
                  <a:srgbClr val="000000"/>
                </a:solidFill>
              </a:rPr>
              <a:t>Technology needs</a:t>
            </a:r>
            <a:endParaRP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480000" fill="hold"/>
                                        <p:tgtEl>
                                          <p:spTgt spid="3"/>
                                        </p:tgtEl>
                                        <p:attrNameLst>
                                          <p:attrName>ppt_x</p:attrName>
                                        </p:attrNameLst>
                                      </p:cBhvr>
                                      <p:tavLst>
                                        <p:tav tm="0">
                                          <p:val>
                                            <p:strVal val="#ppt_x"/>
                                          </p:val>
                                        </p:tav>
                                        <p:tav tm="100000">
                                          <p:val>
                                            <p:strVal val="#ppt_x"/>
                                          </p:val>
                                        </p:tav>
                                      </p:tavLst>
                                    </p:anim>
                                    <p:anim calcmode="lin" valueType="num">
                                      <p:cBhvr additive="base">
                                        <p:cTn id="8" dur="480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2" name="Rectangle 1">
            <a:extLst>
              <a:ext uri="{FF2B5EF4-FFF2-40B4-BE49-F238E27FC236}">
                <a16:creationId xmlns:a16="http://schemas.microsoft.com/office/drawing/2014/main" id="{3EBD76C7-7533-6340-B016-84059B0A0546}"/>
              </a:ext>
            </a:extLst>
          </p:cNvPr>
          <p:cNvSpPr/>
          <p:nvPr/>
        </p:nvSpPr>
        <p:spPr>
          <a:xfrm>
            <a:off x="0" y="0"/>
            <a:ext cx="9144000" cy="5143500"/>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Google Shape;118;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Jigsaw Part Two – Putting it together</a:t>
            </a:r>
            <a:endParaRPr dirty="0"/>
          </a:p>
        </p:txBody>
      </p:sp>
      <p:sp>
        <p:nvSpPr>
          <p:cNvPr id="119" name="Google Shape;119;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rgbClr val="000000"/>
                </a:solidFill>
              </a:rPr>
              <a:t>Move to your next assigned group</a:t>
            </a:r>
          </a:p>
          <a:p>
            <a:pPr marL="0" lvl="0" indent="0" algn="l" rtl="0">
              <a:spcBef>
                <a:spcPts val="0"/>
              </a:spcBef>
              <a:spcAft>
                <a:spcPts val="0"/>
              </a:spcAft>
              <a:buNone/>
            </a:pPr>
            <a:endParaRPr lang="en" sz="2400" dirty="0">
              <a:solidFill>
                <a:srgbClr val="000000"/>
              </a:solidFill>
            </a:endParaRPr>
          </a:p>
          <a:p>
            <a:pPr marL="0" lvl="0" indent="0" algn="l" rtl="0">
              <a:spcBef>
                <a:spcPts val="0"/>
              </a:spcBef>
              <a:spcAft>
                <a:spcPts val="0"/>
              </a:spcAft>
              <a:buNone/>
            </a:pPr>
            <a:r>
              <a:rPr lang="en" sz="2400" dirty="0">
                <a:solidFill>
                  <a:srgbClr val="000000"/>
                </a:solidFill>
              </a:rPr>
              <a:t>There should be a A, B, C, D, and E person at each table</a:t>
            </a:r>
          </a:p>
          <a:p>
            <a:pPr marL="0" lvl="0" indent="0" algn="l" rtl="0">
              <a:spcBef>
                <a:spcPts val="0"/>
              </a:spcBef>
              <a:spcAft>
                <a:spcPts val="0"/>
              </a:spcAft>
              <a:buNone/>
            </a:pPr>
            <a:endParaRPr lang="en" sz="2400" dirty="0">
              <a:solidFill>
                <a:srgbClr val="000000"/>
              </a:solidFill>
            </a:endParaRPr>
          </a:p>
          <a:p>
            <a:pPr marL="0" lvl="0" indent="0" algn="l" rtl="0">
              <a:spcBef>
                <a:spcPts val="0"/>
              </a:spcBef>
              <a:spcAft>
                <a:spcPts val="0"/>
              </a:spcAft>
              <a:buNone/>
            </a:pPr>
            <a:r>
              <a:rPr lang="en" sz="2400">
                <a:solidFill>
                  <a:srgbClr val="000000"/>
                </a:solidFill>
              </a:rPr>
              <a:t>Each </a:t>
            </a:r>
            <a:r>
              <a:rPr lang="en" sz="2400" dirty="0">
                <a:solidFill>
                  <a:srgbClr val="000000"/>
                </a:solidFill>
              </a:rPr>
              <a:t>person has 1 minute to share what they learned</a:t>
            </a:r>
            <a:endParaRPr sz="24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420000" fill="hold"/>
                                        <p:tgtEl>
                                          <p:spTgt spid="2"/>
                                        </p:tgtEl>
                                        <p:attrNameLst>
                                          <p:attrName>ppt_x</p:attrName>
                                        </p:attrNameLst>
                                      </p:cBhvr>
                                      <p:tavLst>
                                        <p:tav tm="0">
                                          <p:val>
                                            <p:strVal val="#ppt_x"/>
                                          </p:val>
                                        </p:tav>
                                        <p:tav tm="100000">
                                          <p:val>
                                            <p:strVal val="#ppt_x"/>
                                          </p:val>
                                        </p:tav>
                                      </p:tavLst>
                                    </p:anim>
                                    <p:anim calcmode="lin" valueType="num">
                                      <p:cBhvr additive="base">
                                        <p:cTn id="8" dur="420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311700" y="1185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Circle Back</a:t>
            </a:r>
            <a:endParaRPr/>
          </a:p>
        </p:txBody>
      </p:sp>
      <p:sp>
        <p:nvSpPr>
          <p:cNvPr id="125" name="Google Shape;125;p24"/>
          <p:cNvSpPr/>
          <p:nvPr/>
        </p:nvSpPr>
        <p:spPr>
          <a:xfrm>
            <a:off x="2993267" y="1230197"/>
            <a:ext cx="2804100" cy="2804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6" name="Google Shape;126;p24"/>
          <p:cNvGrpSpPr/>
          <p:nvPr/>
        </p:nvGrpSpPr>
        <p:grpSpPr>
          <a:xfrm>
            <a:off x="465204" y="1395095"/>
            <a:ext cx="2875836" cy="1233336"/>
            <a:chOff x="1007545" y="1315125"/>
            <a:chExt cx="2604924" cy="669600"/>
          </a:xfrm>
        </p:grpSpPr>
        <p:cxnSp>
          <p:nvCxnSpPr>
            <p:cNvPr id="127" name="Google Shape;127;p24"/>
            <p:cNvCxnSpPr/>
            <p:nvPr/>
          </p:nvCxnSpPr>
          <p:spPr>
            <a:xfrm>
              <a:off x="3178969" y="1638300"/>
              <a:ext cx="433500" cy="252300"/>
            </a:xfrm>
            <a:prstGeom prst="straightConnector1">
              <a:avLst/>
            </a:prstGeom>
            <a:noFill/>
            <a:ln w="19050" cap="flat" cmpd="sng">
              <a:solidFill>
                <a:srgbClr val="EDA29B"/>
              </a:solidFill>
              <a:prstDash val="solid"/>
              <a:round/>
              <a:headEnd type="oval" w="med" len="med"/>
              <a:tailEnd type="none" w="sm" len="sm"/>
            </a:ln>
          </p:spPr>
        </p:cxnSp>
        <p:sp>
          <p:nvSpPr>
            <p:cNvPr id="128" name="Google Shape;128;p24"/>
            <p:cNvSpPr txBox="1"/>
            <p:nvPr/>
          </p:nvSpPr>
          <p:spPr>
            <a:xfrm>
              <a:off x="1007545" y="1315125"/>
              <a:ext cx="2168400" cy="669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2400" b="1">
                  <a:latin typeface="Roboto"/>
                  <a:ea typeface="Roboto"/>
                  <a:cs typeface="Roboto"/>
                  <a:sym typeface="Roboto"/>
                </a:rPr>
                <a:t>What will you do or use?</a:t>
              </a:r>
              <a:endParaRPr sz="2400" b="1">
                <a:latin typeface="Roboto"/>
                <a:ea typeface="Roboto"/>
                <a:cs typeface="Roboto"/>
                <a:sym typeface="Roboto"/>
              </a:endParaRPr>
            </a:p>
            <a:p>
              <a:pPr marL="0" lvl="0" indent="0" algn="r" rtl="0">
                <a:lnSpc>
                  <a:spcPct val="115000"/>
                </a:lnSpc>
                <a:spcBef>
                  <a:spcPts val="0"/>
                </a:spcBef>
                <a:spcAft>
                  <a:spcPts val="0"/>
                </a:spcAft>
                <a:buNone/>
              </a:pPr>
              <a:endParaRPr sz="800">
                <a:latin typeface="Roboto"/>
                <a:ea typeface="Roboto"/>
                <a:cs typeface="Roboto"/>
                <a:sym typeface="Roboto"/>
              </a:endParaRPr>
            </a:p>
          </p:txBody>
        </p:sp>
      </p:grpSp>
      <p:grpSp>
        <p:nvGrpSpPr>
          <p:cNvPr id="129" name="Google Shape;129;p24"/>
          <p:cNvGrpSpPr/>
          <p:nvPr/>
        </p:nvGrpSpPr>
        <p:grpSpPr>
          <a:xfrm>
            <a:off x="5443989" y="1395132"/>
            <a:ext cx="3206244" cy="1262866"/>
            <a:chOff x="5517319" y="1315125"/>
            <a:chExt cx="2904206" cy="1143900"/>
          </a:xfrm>
        </p:grpSpPr>
        <p:cxnSp>
          <p:nvCxnSpPr>
            <p:cNvPr id="130" name="Google Shape;130;p24"/>
            <p:cNvCxnSpPr/>
            <p:nvPr/>
          </p:nvCxnSpPr>
          <p:spPr>
            <a:xfrm flipH="1">
              <a:off x="5517319" y="1638300"/>
              <a:ext cx="433500" cy="252300"/>
            </a:xfrm>
            <a:prstGeom prst="straightConnector1">
              <a:avLst/>
            </a:prstGeom>
            <a:noFill/>
            <a:ln w="19050" cap="flat" cmpd="sng">
              <a:solidFill>
                <a:srgbClr val="802017"/>
              </a:solidFill>
              <a:prstDash val="solid"/>
              <a:round/>
              <a:headEnd type="oval" w="med" len="med"/>
              <a:tailEnd type="none" w="sm" len="sm"/>
            </a:ln>
          </p:spPr>
        </p:cxnSp>
        <p:sp>
          <p:nvSpPr>
            <p:cNvPr id="131" name="Google Shape;131;p24"/>
            <p:cNvSpPr txBox="1"/>
            <p:nvPr/>
          </p:nvSpPr>
          <p:spPr>
            <a:xfrm>
              <a:off x="5962125" y="1315125"/>
              <a:ext cx="2459400" cy="11439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400" b="1">
                  <a:latin typeface="Roboto"/>
                  <a:ea typeface="Roboto"/>
                  <a:cs typeface="Roboto"/>
                  <a:sym typeface="Roboto"/>
                </a:rPr>
                <a:t>What did you learn?</a:t>
              </a:r>
              <a:endParaRPr sz="2400" b="1">
                <a:latin typeface="Roboto"/>
                <a:ea typeface="Roboto"/>
                <a:cs typeface="Roboto"/>
                <a:sym typeface="Roboto"/>
              </a:endParaRPr>
            </a:p>
          </p:txBody>
        </p:sp>
      </p:grpSp>
      <p:grpSp>
        <p:nvGrpSpPr>
          <p:cNvPr id="132" name="Google Shape;132;p24"/>
          <p:cNvGrpSpPr/>
          <p:nvPr/>
        </p:nvGrpSpPr>
        <p:grpSpPr>
          <a:xfrm>
            <a:off x="2836800" y="3846029"/>
            <a:ext cx="2960928" cy="1031890"/>
            <a:chOff x="3155735" y="3535140"/>
            <a:chExt cx="2682000" cy="934683"/>
          </a:xfrm>
        </p:grpSpPr>
        <p:cxnSp>
          <p:nvCxnSpPr>
            <p:cNvPr id="133" name="Google Shape;133;p24"/>
            <p:cNvCxnSpPr/>
            <p:nvPr/>
          </p:nvCxnSpPr>
          <p:spPr>
            <a:xfrm rot="10800000">
              <a:off x="4556399" y="3535140"/>
              <a:ext cx="0" cy="460500"/>
            </a:xfrm>
            <a:prstGeom prst="straightConnector1">
              <a:avLst/>
            </a:prstGeom>
            <a:noFill/>
            <a:ln w="19050" cap="flat" cmpd="sng">
              <a:solidFill>
                <a:srgbClr val="D83829"/>
              </a:solidFill>
              <a:prstDash val="solid"/>
              <a:round/>
              <a:headEnd type="oval" w="med" len="med"/>
              <a:tailEnd type="none" w="sm" len="sm"/>
            </a:ln>
          </p:spPr>
        </p:cxnSp>
        <p:sp>
          <p:nvSpPr>
            <p:cNvPr id="134" name="Google Shape;134;p24"/>
            <p:cNvSpPr txBox="1"/>
            <p:nvPr/>
          </p:nvSpPr>
          <p:spPr>
            <a:xfrm>
              <a:off x="3155735" y="4009323"/>
              <a:ext cx="2682000" cy="460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2400" b="1">
                  <a:latin typeface="Roboto"/>
                  <a:ea typeface="Roboto"/>
                  <a:cs typeface="Roboto"/>
                  <a:sym typeface="Roboto"/>
                </a:rPr>
                <a:t>What do you need?</a:t>
              </a:r>
              <a:endParaRPr sz="2400" b="1">
                <a:latin typeface="Roboto"/>
                <a:ea typeface="Roboto"/>
                <a:cs typeface="Roboto"/>
                <a:sym typeface="Roboto"/>
              </a:endParaRPr>
            </a:p>
            <a:p>
              <a:pPr marL="0" lvl="0" indent="0" algn="ctr" rtl="0">
                <a:lnSpc>
                  <a:spcPct val="115000"/>
                </a:lnSpc>
                <a:spcBef>
                  <a:spcPts val="0"/>
                </a:spcBef>
                <a:spcAft>
                  <a:spcPts val="0"/>
                </a:spcAft>
                <a:buNone/>
              </a:pPr>
              <a:endParaRPr sz="800">
                <a:latin typeface="Roboto"/>
                <a:ea typeface="Roboto"/>
                <a:cs typeface="Roboto"/>
                <a:sym typeface="Roboto"/>
              </a:endParaRPr>
            </a:p>
          </p:txBody>
        </p:sp>
      </p:grpSp>
      <p:sp>
        <p:nvSpPr>
          <p:cNvPr id="135" name="Google Shape;135;p24"/>
          <p:cNvSpPr txBox="1"/>
          <p:nvPr/>
        </p:nvSpPr>
        <p:spPr>
          <a:xfrm>
            <a:off x="3546529" y="2149465"/>
            <a:ext cx="1729800" cy="11202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b="1">
                <a:latin typeface="Roboto"/>
                <a:ea typeface="Roboto"/>
                <a:cs typeface="Roboto"/>
                <a:sym typeface="Roboto"/>
              </a:rPr>
              <a:t>Active Learning</a:t>
            </a:r>
            <a:endParaRPr b="1">
              <a:latin typeface="Roboto"/>
              <a:ea typeface="Roboto"/>
              <a:cs typeface="Roboto"/>
              <a:sym typeface="Roboto"/>
            </a:endParaRPr>
          </a:p>
          <a:p>
            <a:pPr marL="0" lvl="0" indent="0" algn="ctr" rtl="0">
              <a:lnSpc>
                <a:spcPct val="115000"/>
              </a:lnSpc>
              <a:spcBef>
                <a:spcPts val="0"/>
              </a:spcBef>
              <a:spcAft>
                <a:spcPts val="0"/>
              </a:spcAft>
              <a:buNone/>
            </a:pPr>
            <a:r>
              <a:rPr lang="en" b="1">
                <a:latin typeface="Roboto"/>
                <a:ea typeface="Roboto"/>
                <a:cs typeface="Roboto"/>
                <a:sym typeface="Roboto"/>
              </a:rPr>
              <a:t>as Educational Developers</a:t>
            </a:r>
            <a:endParaRPr/>
          </a:p>
        </p:txBody>
      </p:sp>
      <p:sp>
        <p:nvSpPr>
          <p:cNvPr id="136" name="Google Shape;136;p24"/>
          <p:cNvSpPr/>
          <p:nvPr/>
        </p:nvSpPr>
        <p:spPr>
          <a:xfrm rot="1799893">
            <a:off x="2907625" y="1142619"/>
            <a:ext cx="2970760" cy="2970760"/>
          </a:xfrm>
          <a:prstGeom prst="blockArc">
            <a:avLst>
              <a:gd name="adj1" fmla="val 14414370"/>
              <a:gd name="adj2" fmla="val 694"/>
              <a:gd name="adj3" fmla="val 9562"/>
            </a:avLst>
          </a:prstGeom>
          <a:solidFill>
            <a:srgbClr val="802017"/>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4"/>
          <p:cNvSpPr/>
          <p:nvPr/>
        </p:nvSpPr>
        <p:spPr>
          <a:xfrm rot="-1799893" flipH="1">
            <a:off x="2909775" y="1142619"/>
            <a:ext cx="2970760" cy="2970760"/>
          </a:xfrm>
          <a:prstGeom prst="blockArc">
            <a:avLst>
              <a:gd name="adj1" fmla="val 14348563"/>
              <a:gd name="adj2" fmla="val 21472873"/>
              <a:gd name="adj3" fmla="val 9381"/>
            </a:avLst>
          </a:prstGeom>
          <a:solidFill>
            <a:srgbClr val="EDA29B"/>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4"/>
          <p:cNvSpPr/>
          <p:nvPr/>
        </p:nvSpPr>
        <p:spPr>
          <a:xfrm rot="-8100000">
            <a:off x="4191333" y="1077469"/>
            <a:ext cx="400930" cy="400930"/>
          </a:xfrm>
          <a:prstGeom prst="rtTriangle">
            <a:avLst/>
          </a:prstGeom>
          <a:solidFill>
            <a:srgbClr val="EDA2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4"/>
          <p:cNvSpPr/>
          <p:nvPr/>
        </p:nvSpPr>
        <p:spPr>
          <a:xfrm rot="-9000836" flipH="1">
            <a:off x="2908762" y="1140748"/>
            <a:ext cx="2970050" cy="2970050"/>
          </a:xfrm>
          <a:prstGeom prst="blockArc">
            <a:avLst>
              <a:gd name="adj1" fmla="val 14316164"/>
              <a:gd name="adj2" fmla="val 21502663"/>
              <a:gd name="adj3" fmla="val 9415"/>
            </a:avLst>
          </a:prstGeom>
          <a:solidFill>
            <a:srgbClr val="D83829"/>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4"/>
          <p:cNvSpPr/>
          <p:nvPr/>
        </p:nvSpPr>
        <p:spPr>
          <a:xfrm rot="-1027701">
            <a:off x="5409215" y="3089398"/>
            <a:ext cx="345316" cy="345316"/>
          </a:xfrm>
          <a:prstGeom prst="rtTriangle">
            <a:avLst/>
          </a:prstGeom>
          <a:solidFill>
            <a:srgbClr val="8020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4"/>
          <p:cNvSpPr/>
          <p:nvPr/>
        </p:nvSpPr>
        <p:spPr>
          <a:xfrm rot="6360606">
            <a:off x="3013462" y="3087072"/>
            <a:ext cx="401368" cy="401368"/>
          </a:xfrm>
          <a:prstGeom prst="rtTriangle">
            <a:avLst/>
          </a:prstGeom>
          <a:solidFill>
            <a:srgbClr val="D838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Considerations</a:t>
            </a:r>
            <a:endParaRPr/>
          </a:p>
        </p:txBody>
      </p:sp>
      <p:sp>
        <p:nvSpPr>
          <p:cNvPr id="147" name="Google Shape;14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Generational Differences</a:t>
            </a:r>
            <a:endParaRPr b="1">
              <a:solidFill>
                <a:srgbClr val="000000"/>
              </a:solidFill>
            </a:endParaRPr>
          </a:p>
          <a:p>
            <a:pPr marL="914400" lvl="0" indent="-342900" algn="l" rtl="0">
              <a:spcBef>
                <a:spcPts val="0"/>
              </a:spcBef>
              <a:spcAft>
                <a:spcPts val="0"/>
              </a:spcAft>
              <a:buClr>
                <a:srgbClr val="000000"/>
              </a:buClr>
              <a:buSzPts val="1800"/>
              <a:buChar char="●"/>
            </a:pPr>
            <a:r>
              <a:rPr lang="en">
                <a:solidFill>
                  <a:srgbClr val="000000"/>
                </a:solidFill>
              </a:rPr>
              <a:t>meet students where they are</a:t>
            </a:r>
            <a:endParaRPr>
              <a:solidFill>
                <a:srgbClr val="000000"/>
              </a:solidFill>
            </a:endParaRPr>
          </a:p>
          <a:p>
            <a:pPr marL="914400" lvl="0" indent="-342900" algn="l" rtl="0">
              <a:spcBef>
                <a:spcPts val="0"/>
              </a:spcBef>
              <a:spcAft>
                <a:spcPts val="0"/>
              </a:spcAft>
              <a:buClr>
                <a:srgbClr val="000000"/>
              </a:buClr>
              <a:buSzPts val="1800"/>
              <a:buChar char="●"/>
            </a:pPr>
            <a:r>
              <a:rPr lang="en">
                <a:solidFill>
                  <a:srgbClr val="000000"/>
                </a:solidFill>
              </a:rPr>
              <a:t>use of social media (construct a tweet, tweet a thought)</a:t>
            </a:r>
            <a:endParaRPr>
              <a:solidFill>
                <a:srgbClr val="000000"/>
              </a:solidFill>
            </a:endParaRPr>
          </a:p>
          <a:p>
            <a:pPr marL="914400" lvl="0" indent="-342900" algn="l" rtl="0">
              <a:spcBef>
                <a:spcPts val="0"/>
              </a:spcBef>
              <a:spcAft>
                <a:spcPts val="0"/>
              </a:spcAft>
              <a:buClr>
                <a:srgbClr val="000000"/>
              </a:buClr>
              <a:buSzPts val="1800"/>
              <a:buChar char="●"/>
            </a:pPr>
            <a:r>
              <a:rPr lang="en">
                <a:solidFill>
                  <a:srgbClr val="000000"/>
                </a:solidFill>
              </a:rPr>
              <a:t>Contemporary case studies (local/national news)</a:t>
            </a:r>
            <a:endParaRPr>
              <a:solidFill>
                <a:srgbClr val="000000"/>
              </a:solidFill>
            </a:endParaRPr>
          </a:p>
          <a:p>
            <a:pPr marL="0" lvl="0" indent="0" algn="l" rtl="0">
              <a:spcBef>
                <a:spcPts val="0"/>
              </a:spcBef>
              <a:spcAft>
                <a:spcPts val="0"/>
              </a:spcAft>
              <a:buNone/>
            </a:pPr>
            <a:r>
              <a:rPr lang="en" b="1">
                <a:solidFill>
                  <a:srgbClr val="000000"/>
                </a:solidFill>
              </a:rPr>
              <a:t>Learning Styles/Ability</a:t>
            </a:r>
            <a:endParaRPr b="1">
              <a:solidFill>
                <a:srgbClr val="000000"/>
              </a:solidFill>
            </a:endParaRPr>
          </a:p>
          <a:p>
            <a:pPr marL="914400" lvl="0" indent="-342900" algn="l" rtl="0">
              <a:spcBef>
                <a:spcPts val="0"/>
              </a:spcBef>
              <a:spcAft>
                <a:spcPts val="0"/>
              </a:spcAft>
              <a:buClr>
                <a:srgbClr val="000000"/>
              </a:buClr>
              <a:buSzPts val="1800"/>
              <a:buChar char="●"/>
            </a:pPr>
            <a:r>
              <a:rPr lang="en">
                <a:solidFill>
                  <a:srgbClr val="000000"/>
                </a:solidFill>
              </a:rPr>
              <a:t>Engaging students within the spectrum, with varying emotional or cognitive needs</a:t>
            </a:r>
            <a:endParaRPr>
              <a:solidFill>
                <a:srgbClr val="000000"/>
              </a:solidFill>
            </a:endParaRPr>
          </a:p>
          <a:p>
            <a:pPr marL="914400" lvl="0" indent="-342900" algn="l" rtl="0">
              <a:spcBef>
                <a:spcPts val="0"/>
              </a:spcBef>
              <a:spcAft>
                <a:spcPts val="0"/>
              </a:spcAft>
              <a:buClr>
                <a:srgbClr val="000000"/>
              </a:buClr>
              <a:buSzPts val="1800"/>
              <a:buChar char="●"/>
            </a:pPr>
            <a:r>
              <a:rPr lang="en">
                <a:solidFill>
                  <a:srgbClr val="000000"/>
                </a:solidFill>
              </a:rPr>
              <a:t>Accessibility (visible and invisible needs)</a:t>
            </a:r>
            <a:endParaRPr>
              <a:solidFill>
                <a:srgbClr val="000000"/>
              </a:solidFill>
            </a:endParaRPr>
          </a:p>
          <a:p>
            <a:pPr marL="0" lvl="0" indent="0" algn="l" rtl="0">
              <a:spcBef>
                <a:spcPts val="0"/>
              </a:spcBef>
              <a:spcAft>
                <a:spcPts val="0"/>
              </a:spcAft>
              <a:buNone/>
            </a:pPr>
            <a:r>
              <a:rPr lang="en" b="1">
                <a:solidFill>
                  <a:srgbClr val="000000"/>
                </a:solidFill>
              </a:rPr>
              <a:t>“Inclusive” Active Learning</a:t>
            </a:r>
            <a:endParaRPr b="1">
              <a:solidFill>
                <a:srgbClr val="000000"/>
              </a:solidFill>
            </a:endParaRPr>
          </a:p>
          <a:p>
            <a:pPr marL="914400" lvl="0" indent="-342900" algn="l" rtl="0">
              <a:spcBef>
                <a:spcPts val="0"/>
              </a:spcBef>
              <a:spcAft>
                <a:spcPts val="0"/>
              </a:spcAft>
              <a:buClr>
                <a:srgbClr val="000000"/>
              </a:buClr>
              <a:buSzPts val="1800"/>
              <a:buChar char="●"/>
            </a:pPr>
            <a:r>
              <a:rPr lang="en">
                <a:solidFill>
                  <a:srgbClr val="000000"/>
                </a:solidFill>
              </a:rPr>
              <a:t>Group work (ability, age, gender/gender expression, race... )</a:t>
            </a:r>
            <a:endParaRPr>
              <a:solidFill>
                <a:srgbClr val="000000"/>
              </a:solidFill>
            </a:endParaRPr>
          </a:p>
          <a:p>
            <a:pPr marL="914400" lvl="0" indent="-342900" algn="l" rtl="0">
              <a:spcBef>
                <a:spcPts val="0"/>
              </a:spcBef>
              <a:spcAft>
                <a:spcPts val="0"/>
              </a:spcAft>
              <a:buClr>
                <a:srgbClr val="000000"/>
              </a:buClr>
              <a:buSzPts val="1800"/>
              <a:buChar char="●"/>
            </a:pPr>
            <a:r>
              <a:rPr lang="en">
                <a:solidFill>
                  <a:srgbClr val="000000"/>
                </a:solidFill>
              </a:rPr>
              <a:t>Use of technology</a:t>
            </a:r>
            <a:endParaRPr>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sp>
        <p:nvSpPr>
          <p:cNvPr id="153" name="Google Shape;15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How can you incorporate active learning into your classroom?</a:t>
            </a:r>
            <a:r>
              <a:rPr lang="en"/>
              <a:t>  </a:t>
            </a:r>
            <a:r>
              <a:rPr lang="en">
                <a:solidFill>
                  <a:srgbClr val="000000"/>
                </a:solidFill>
              </a:rPr>
              <a:t>CRLT, Univ of Michigan</a:t>
            </a:r>
            <a:endParaRPr>
              <a:solidFill>
                <a:srgbClr val="000000"/>
              </a:solidFill>
            </a:endParaRPr>
          </a:p>
          <a:p>
            <a:pPr marL="0" lvl="0" indent="0" algn="l" rtl="0">
              <a:spcBef>
                <a:spcPts val="1600"/>
              </a:spcBef>
              <a:spcAft>
                <a:spcPts val="0"/>
              </a:spcAft>
              <a:buNone/>
            </a:pPr>
            <a:r>
              <a:rPr lang="en" u="sng">
                <a:solidFill>
                  <a:schemeClr val="hlink"/>
                </a:solidFill>
                <a:hlinkClick r:id="rId4"/>
              </a:rPr>
              <a:t>Active Learning Cheat Sheet</a:t>
            </a:r>
            <a:r>
              <a:rPr lang="en"/>
              <a:t>  </a:t>
            </a:r>
            <a:r>
              <a:rPr lang="en">
                <a:solidFill>
                  <a:srgbClr val="000000"/>
                </a:solidFill>
              </a:rPr>
              <a:t>CFT, Vanderbilt Univ. </a:t>
            </a:r>
            <a:endParaRPr>
              <a:solidFill>
                <a:srgbClr val="000000"/>
              </a:solidFill>
            </a:endParaRPr>
          </a:p>
          <a:p>
            <a:pPr marL="0" lvl="0" indent="0" algn="l" rtl="0">
              <a:spcBef>
                <a:spcPts val="1600"/>
              </a:spcBef>
              <a:spcAft>
                <a:spcPts val="0"/>
              </a:spcAft>
              <a:buNone/>
            </a:pPr>
            <a:r>
              <a:rPr lang="en" u="sng">
                <a:solidFill>
                  <a:schemeClr val="hlink"/>
                </a:solidFill>
                <a:hlinkClick r:id="rId5"/>
              </a:rPr>
              <a:t>Active Learning Module</a:t>
            </a:r>
            <a:r>
              <a:rPr lang="en"/>
              <a:t> </a:t>
            </a:r>
            <a:r>
              <a:rPr lang="en">
                <a:solidFill>
                  <a:srgbClr val="000000"/>
                </a:solidFill>
              </a:rPr>
              <a:t>Queen’s University</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ctr" rtl="0">
              <a:spcBef>
                <a:spcPts val="1600"/>
              </a:spcBef>
              <a:spcAft>
                <a:spcPts val="0"/>
              </a:spcAft>
              <a:buNone/>
            </a:pPr>
            <a:r>
              <a:rPr lang="en" sz="2400" b="1">
                <a:solidFill>
                  <a:srgbClr val="000000"/>
                </a:solidFill>
              </a:rPr>
              <a:t>Other ideas?</a:t>
            </a:r>
            <a:endParaRPr sz="2400" b="1">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is here?</a:t>
            </a:r>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Turn to neighbor, share:</a:t>
            </a:r>
            <a:endParaRPr>
              <a:solidFill>
                <a:srgbClr val="000000"/>
              </a:solidFill>
            </a:endParaRPr>
          </a:p>
          <a:p>
            <a:pPr marL="457200" lvl="0" indent="-342900" algn="l" rtl="0">
              <a:spcBef>
                <a:spcPts val="1600"/>
              </a:spcBef>
              <a:spcAft>
                <a:spcPts val="0"/>
              </a:spcAft>
              <a:buClr>
                <a:srgbClr val="000000"/>
              </a:buClr>
              <a:buSzPts val="1800"/>
              <a:buChar char="●"/>
            </a:pPr>
            <a:r>
              <a:rPr lang="en">
                <a:solidFill>
                  <a:srgbClr val="000000"/>
                </a:solidFill>
              </a:rPr>
              <a:t>Name</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Institution</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Role</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Best learning experience (engage your senses)</a:t>
            </a:r>
            <a:endParaRPr>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Feel like</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Sound like</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Smell like</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Look like</a:t>
            </a:r>
            <a:endParaRPr sz="1600">
              <a:solidFill>
                <a:srgbClr val="000000"/>
              </a:solidFill>
            </a:endParaRPr>
          </a:p>
          <a:p>
            <a:pPr marL="914400" lvl="1" indent="-330200" algn="l" rtl="0">
              <a:spcBef>
                <a:spcPts val="0"/>
              </a:spcBef>
              <a:spcAft>
                <a:spcPts val="0"/>
              </a:spcAft>
              <a:buClr>
                <a:srgbClr val="000000"/>
              </a:buClr>
              <a:buSzPts val="1600"/>
              <a:buChar char="○"/>
            </a:pPr>
            <a:r>
              <a:rPr lang="en" sz="1600">
                <a:solidFill>
                  <a:srgbClr val="000000"/>
                </a:solidFill>
              </a:rPr>
              <a:t>Taste like</a:t>
            </a:r>
            <a:endParaRPr sz="1600">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Active Learning</a:t>
            </a:r>
            <a:endParaRPr dirty="0"/>
          </a:p>
        </p:txBody>
      </p:sp>
      <p:sp>
        <p:nvSpPr>
          <p:cNvPr id="69" name="Google Shape;69;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Consider your response (30 sec)</a:t>
            </a:r>
            <a:endParaRPr dirty="0">
              <a:solidFill>
                <a:srgbClr val="000000"/>
              </a:solidFill>
            </a:endParaRPr>
          </a:p>
          <a:p>
            <a:pPr marL="0" lvl="0" indent="0" algn="l" rtl="0">
              <a:spcBef>
                <a:spcPts val="1600"/>
              </a:spcBef>
              <a:spcAft>
                <a:spcPts val="0"/>
              </a:spcAft>
              <a:buNone/>
            </a:pPr>
            <a:r>
              <a:rPr lang="en" dirty="0">
                <a:solidFill>
                  <a:srgbClr val="000000"/>
                </a:solidFill>
              </a:rPr>
              <a:t>Turn to a neighbor and share (45 sec)</a:t>
            </a:r>
            <a:endParaRPr dirty="0">
              <a:solidFill>
                <a:srgbClr val="000000"/>
              </a:solidFill>
            </a:endParaRPr>
          </a:p>
          <a:p>
            <a:pPr marL="0" lvl="0" indent="0" algn="l" rtl="0">
              <a:spcBef>
                <a:spcPts val="1600"/>
              </a:spcBef>
              <a:spcAft>
                <a:spcPts val="1600"/>
              </a:spcAft>
              <a:buNone/>
            </a:pPr>
            <a:r>
              <a:rPr lang="en" dirty="0">
                <a:solidFill>
                  <a:srgbClr val="000000"/>
                </a:solidFill>
              </a:rPr>
              <a:t>Report out (60-90 sec)</a:t>
            </a:r>
            <a:endParaRPr dirty="0">
              <a:solidFill>
                <a:srgbClr val="000000"/>
              </a:solidFill>
            </a:endParaRPr>
          </a:p>
        </p:txBody>
      </p:sp>
      <p:sp>
        <p:nvSpPr>
          <p:cNvPr id="70" name="Rectangle 69">
            <a:extLst>
              <a:ext uri="{FF2B5EF4-FFF2-40B4-BE49-F238E27FC236}">
                <a16:creationId xmlns:a16="http://schemas.microsoft.com/office/drawing/2014/main" id="{9A1CFC23-CA11-444C-B857-D9383327217A}"/>
              </a:ext>
            </a:extLst>
          </p:cNvPr>
          <p:cNvSpPr/>
          <p:nvPr/>
        </p:nvSpPr>
        <p:spPr>
          <a:xfrm>
            <a:off x="6443330" y="1201480"/>
            <a:ext cx="2700670" cy="4253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8A8CC3F-A1F7-6B48-A0FE-530E9FDFC410}"/>
              </a:ext>
            </a:extLst>
          </p:cNvPr>
          <p:cNvSpPr/>
          <p:nvPr/>
        </p:nvSpPr>
        <p:spPr>
          <a:xfrm>
            <a:off x="4784651" y="1810536"/>
            <a:ext cx="4359349" cy="4253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EBEB4801-B661-1D4F-9C79-69355699BF2A}"/>
              </a:ext>
            </a:extLst>
          </p:cNvPr>
          <p:cNvSpPr/>
          <p:nvPr/>
        </p:nvSpPr>
        <p:spPr>
          <a:xfrm>
            <a:off x="2721935" y="2419592"/>
            <a:ext cx="6422065" cy="4253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A15B11B5-9CD7-7142-839B-1021B6550831}"/>
              </a:ext>
            </a:extLst>
          </p:cNvPr>
          <p:cNvSpPr txBox="1"/>
          <p:nvPr/>
        </p:nvSpPr>
        <p:spPr>
          <a:xfrm>
            <a:off x="4572000" y="1165117"/>
            <a:ext cx="1233377" cy="461665"/>
          </a:xfrm>
          <a:prstGeom prst="rect">
            <a:avLst/>
          </a:prstGeom>
          <a:noFill/>
        </p:spPr>
        <p:txBody>
          <a:bodyPr wrap="square" rtlCol="0">
            <a:spAutoFit/>
          </a:bodyPr>
          <a:lstStyle/>
          <a:p>
            <a:pPr algn="ctr"/>
            <a:r>
              <a:rPr lang="en-US" sz="2400" dirty="0">
                <a:solidFill>
                  <a:schemeClr val="accent5"/>
                </a:solidFill>
              </a:rPr>
              <a:t>Stop</a:t>
            </a:r>
          </a:p>
        </p:txBody>
      </p:sp>
      <p:sp>
        <p:nvSpPr>
          <p:cNvPr id="74" name="TextBox 73">
            <a:extLst>
              <a:ext uri="{FF2B5EF4-FFF2-40B4-BE49-F238E27FC236}">
                <a16:creationId xmlns:a16="http://schemas.microsoft.com/office/drawing/2014/main" id="{428F7B1F-BFB3-2647-A72F-E0BC59182752}"/>
              </a:ext>
            </a:extLst>
          </p:cNvPr>
          <p:cNvSpPr txBox="1"/>
          <p:nvPr/>
        </p:nvSpPr>
        <p:spPr>
          <a:xfrm>
            <a:off x="4571999" y="1761532"/>
            <a:ext cx="1233377" cy="461665"/>
          </a:xfrm>
          <a:prstGeom prst="rect">
            <a:avLst/>
          </a:prstGeom>
          <a:noFill/>
        </p:spPr>
        <p:txBody>
          <a:bodyPr wrap="square" rtlCol="0">
            <a:spAutoFit/>
          </a:bodyPr>
          <a:lstStyle/>
          <a:p>
            <a:pPr algn="ctr"/>
            <a:r>
              <a:rPr lang="en-US" sz="2400" dirty="0">
                <a:solidFill>
                  <a:schemeClr val="accent5"/>
                </a:solidFill>
              </a:rPr>
              <a:t>Stop</a:t>
            </a:r>
          </a:p>
        </p:txBody>
      </p:sp>
      <p:sp>
        <p:nvSpPr>
          <p:cNvPr id="75" name="TextBox 74">
            <a:extLst>
              <a:ext uri="{FF2B5EF4-FFF2-40B4-BE49-F238E27FC236}">
                <a16:creationId xmlns:a16="http://schemas.microsoft.com/office/drawing/2014/main" id="{90F5AD6F-6B29-4945-A07F-F91376E21F21}"/>
              </a:ext>
            </a:extLst>
          </p:cNvPr>
          <p:cNvSpPr txBox="1"/>
          <p:nvPr/>
        </p:nvSpPr>
        <p:spPr>
          <a:xfrm>
            <a:off x="4571998" y="2370589"/>
            <a:ext cx="1233377" cy="461665"/>
          </a:xfrm>
          <a:prstGeom prst="rect">
            <a:avLst/>
          </a:prstGeom>
          <a:noFill/>
        </p:spPr>
        <p:txBody>
          <a:bodyPr wrap="square" rtlCol="0">
            <a:spAutoFit/>
          </a:bodyPr>
          <a:lstStyle/>
          <a:p>
            <a:pPr algn="ctr"/>
            <a:r>
              <a:rPr lang="en-US" sz="2400" dirty="0">
                <a:solidFill>
                  <a:schemeClr val="accent5"/>
                </a:solidFill>
              </a:rPr>
              <a: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30000" fill="hold"/>
                                        <p:tgtEl>
                                          <p:spTgt spid="70"/>
                                        </p:tgtEl>
                                        <p:attrNameLst>
                                          <p:attrName>ppt_x</p:attrName>
                                        </p:attrNameLst>
                                      </p:cBhvr>
                                      <p:tavLst>
                                        <p:tav tm="0">
                                          <p:val>
                                            <p:strVal val="1+#ppt_w/2"/>
                                          </p:val>
                                        </p:tav>
                                        <p:tav tm="100000">
                                          <p:val>
                                            <p:strVal val="#ppt_x"/>
                                          </p:val>
                                        </p:tav>
                                      </p:tavLst>
                                    </p:anim>
                                    <p:anim calcmode="lin" valueType="num">
                                      <p:cBhvr additive="base">
                                        <p:cTn id="8" dur="30000" fill="hold"/>
                                        <p:tgtEl>
                                          <p:spTgt spid="70"/>
                                        </p:tgtEl>
                                        <p:attrNameLst>
                                          <p:attrName>ppt_y</p:attrName>
                                        </p:attrNameLst>
                                      </p:cBhvr>
                                      <p:tavLst>
                                        <p:tav tm="0">
                                          <p:val>
                                            <p:strVal val="#ppt_y"/>
                                          </p:val>
                                        </p:tav>
                                        <p:tav tm="100000">
                                          <p:val>
                                            <p:strVal val="#ppt_y"/>
                                          </p:val>
                                        </p:tav>
                                      </p:tavLst>
                                    </p:anim>
                                  </p:childTnLst>
                                </p:cTn>
                              </p:par>
                            </p:childTnLst>
                          </p:cTn>
                        </p:par>
                        <p:par>
                          <p:cTn id="9" fill="hold">
                            <p:stCondLst>
                              <p:cond delay="30000"/>
                            </p:stCondLst>
                            <p:childTnLst>
                              <p:par>
                                <p:cTn id="10" presetID="1" presetClass="entr" presetSubtype="0" fill="hold" grpId="0" nodeType="afterEffect">
                                  <p:stCondLst>
                                    <p:cond delay="0"/>
                                  </p:stCondLst>
                                  <p:childTnLst>
                                    <p:set>
                                      <p:cBhvr>
                                        <p:cTn id="11" dur="1" fill="hold">
                                          <p:stCondLst>
                                            <p:cond delay="0"/>
                                          </p:stCondLst>
                                        </p:cTn>
                                        <p:tgtEl>
                                          <p:spTgt spid="73"/>
                                        </p:tgtEl>
                                        <p:attrNameLst>
                                          <p:attrName>style.visibility</p:attrName>
                                        </p:attrNameLst>
                                      </p:cBhvr>
                                      <p:to>
                                        <p:strVal val="visible"/>
                                      </p:to>
                                    </p:se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additive="base">
                                        <p:cTn id="16" dur="45000" fill="hold"/>
                                        <p:tgtEl>
                                          <p:spTgt spid="71"/>
                                        </p:tgtEl>
                                        <p:attrNameLst>
                                          <p:attrName>ppt_x</p:attrName>
                                        </p:attrNameLst>
                                      </p:cBhvr>
                                      <p:tavLst>
                                        <p:tav tm="0">
                                          <p:val>
                                            <p:strVal val="1+#ppt_w/2"/>
                                          </p:val>
                                        </p:tav>
                                        <p:tav tm="100000">
                                          <p:val>
                                            <p:strVal val="#ppt_x"/>
                                          </p:val>
                                        </p:tav>
                                      </p:tavLst>
                                    </p:anim>
                                    <p:anim calcmode="lin" valueType="num">
                                      <p:cBhvr additive="base">
                                        <p:cTn id="17" dur="45000" fill="hold"/>
                                        <p:tgtEl>
                                          <p:spTgt spid="71"/>
                                        </p:tgtEl>
                                        <p:attrNameLst>
                                          <p:attrName>ppt_y</p:attrName>
                                        </p:attrNameLst>
                                      </p:cBhvr>
                                      <p:tavLst>
                                        <p:tav tm="0">
                                          <p:val>
                                            <p:strVal val="#ppt_y"/>
                                          </p:val>
                                        </p:tav>
                                        <p:tav tm="100000">
                                          <p:val>
                                            <p:strVal val="#ppt_y"/>
                                          </p:val>
                                        </p:tav>
                                      </p:tavLst>
                                    </p:anim>
                                  </p:childTnLst>
                                </p:cTn>
                              </p:par>
                            </p:childTnLst>
                          </p:cTn>
                        </p:par>
                        <p:par>
                          <p:cTn id="18" fill="hold">
                            <p:stCondLst>
                              <p:cond delay="45000"/>
                            </p:stCondLst>
                            <p:childTnLst>
                              <p:par>
                                <p:cTn id="19" presetID="1" presetClass="entr" presetSubtype="0"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4" name="drumroll.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2"/>
                                        </p:tgtEl>
                                        <p:attrNameLst>
                                          <p:attrName>style.visibility</p:attrName>
                                        </p:attrNameLst>
                                      </p:cBhvr>
                                      <p:to>
                                        <p:strVal val="visible"/>
                                      </p:to>
                                    </p:set>
                                    <p:anim calcmode="lin" valueType="num">
                                      <p:cBhvr additive="base">
                                        <p:cTn id="25" dur="90000" fill="hold"/>
                                        <p:tgtEl>
                                          <p:spTgt spid="72"/>
                                        </p:tgtEl>
                                        <p:attrNameLst>
                                          <p:attrName>ppt_x</p:attrName>
                                        </p:attrNameLst>
                                      </p:cBhvr>
                                      <p:tavLst>
                                        <p:tav tm="0">
                                          <p:val>
                                            <p:strVal val="1+#ppt_w/2"/>
                                          </p:val>
                                        </p:tav>
                                        <p:tav tm="100000">
                                          <p:val>
                                            <p:strVal val="#ppt_x"/>
                                          </p:val>
                                        </p:tav>
                                      </p:tavLst>
                                    </p:anim>
                                    <p:anim calcmode="lin" valueType="num">
                                      <p:cBhvr additive="base">
                                        <p:cTn id="26" dur="90000" fill="hold"/>
                                        <p:tgtEl>
                                          <p:spTgt spid="72"/>
                                        </p:tgtEl>
                                        <p:attrNameLst>
                                          <p:attrName>ppt_y</p:attrName>
                                        </p:attrNameLst>
                                      </p:cBhvr>
                                      <p:tavLst>
                                        <p:tav tm="0">
                                          <p:val>
                                            <p:strVal val="#ppt_y"/>
                                          </p:val>
                                        </p:tav>
                                        <p:tav tm="100000">
                                          <p:val>
                                            <p:strVal val="#ppt_y"/>
                                          </p:val>
                                        </p:tav>
                                      </p:tavLst>
                                    </p:anim>
                                  </p:childTnLst>
                                </p:cTn>
                              </p:par>
                            </p:childTnLst>
                          </p:cTn>
                        </p:par>
                        <p:par>
                          <p:cTn id="27" fill="hold">
                            <p:stCondLst>
                              <p:cond delay="90000"/>
                            </p:stCondLst>
                            <p:childTnLst>
                              <p:par>
                                <p:cTn id="28" presetID="1" presetClass="entr" presetSubtype="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childTnLst>
                                  <p:subTnLst>
                                    <p:audio>
                                      <p:cMediaNode>
                                        <p:cTn display="0" masterRel="sameClick">
                                          <p:stCondLst>
                                            <p:cond evt="begin" delay="0">
                                              <p:tn val="28"/>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p:bldP spid="74" grpId="0"/>
      <p:bldP spid="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Description of Active Learning</a:t>
            </a:r>
            <a:endParaRPr/>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000000"/>
                </a:solidFill>
                <a:latin typeface="Arial"/>
                <a:ea typeface="Arial"/>
                <a:cs typeface="Arial"/>
                <a:sym typeface="Arial"/>
              </a:rPr>
              <a:t>Any approach to instruction in which all students are asked to engage in the learning process. Active learning stands in contrast to "traditional" modes of instruction in which students are passive recipients of knowledge from an expert.</a:t>
            </a:r>
            <a:endParaRPr sz="2400">
              <a:solidFill>
                <a:srgbClr val="000000"/>
              </a:solidFill>
              <a:latin typeface="Arial"/>
              <a:ea typeface="Arial"/>
              <a:cs typeface="Arial"/>
              <a:sym typeface="Arial"/>
            </a:endParaRPr>
          </a:p>
          <a:p>
            <a:pPr marL="0" lvl="0" indent="0" algn="l" rtl="0">
              <a:spcBef>
                <a:spcPts val="1600"/>
              </a:spcBef>
              <a:spcAft>
                <a:spcPts val="0"/>
              </a:spcAft>
              <a:buNone/>
            </a:pPr>
            <a:r>
              <a:rPr lang="en" sz="2400">
                <a:solidFill>
                  <a:srgbClr val="000000"/>
                </a:solidFill>
                <a:latin typeface="Arial"/>
                <a:ea typeface="Arial"/>
                <a:cs typeface="Arial"/>
                <a:sym typeface="Arial"/>
              </a:rPr>
              <a:t>Active learning can take many forms and be executed in any discipline. Commonly, students will engage in small or large activities centered around writing, talking, problem solving, or reflecting. </a:t>
            </a:r>
            <a:endParaRPr sz="2400">
              <a:solidFill>
                <a:srgbClr val="000000"/>
              </a:solidFill>
              <a:latin typeface="Arial"/>
              <a:ea typeface="Arial"/>
              <a:cs typeface="Arial"/>
              <a:sym typeface="Arial"/>
            </a:endParaRPr>
          </a:p>
          <a:p>
            <a:pPr marL="0" lvl="0" indent="0" algn="l" rtl="0">
              <a:spcBef>
                <a:spcPts val="1600"/>
              </a:spcBef>
              <a:spcAft>
                <a:spcPts val="1600"/>
              </a:spcAft>
              <a:buNone/>
            </a:pPr>
            <a:endParaRPr sz="1900"/>
          </a:p>
        </p:txBody>
      </p:sp>
      <p:sp>
        <p:nvSpPr>
          <p:cNvPr id="76" name="Google Shape;76;p16"/>
          <p:cNvSpPr txBox="1"/>
          <p:nvPr/>
        </p:nvSpPr>
        <p:spPr>
          <a:xfrm>
            <a:off x="3094125" y="4714875"/>
            <a:ext cx="5116800" cy="33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Proxima Nova"/>
                <a:ea typeface="Proxima Nova"/>
                <a:cs typeface="Proxima Nova"/>
                <a:sym typeface="Proxima Nova"/>
              </a:rPr>
              <a:t>Center for Educational Innovation, Univ of Minnesota</a:t>
            </a:r>
            <a:endParaRPr>
              <a:latin typeface="Proxima Nova"/>
              <a:ea typeface="Proxima Nova"/>
              <a:cs typeface="Proxima Nova"/>
              <a:sym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body" idx="1"/>
          </p:nvPr>
        </p:nvSpPr>
        <p:spPr>
          <a:xfrm>
            <a:off x="330725" y="421763"/>
            <a:ext cx="3999900" cy="40113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4800">
                <a:solidFill>
                  <a:schemeClr val="accent3"/>
                </a:solidFill>
                <a:latin typeface="Alfa Slab One"/>
                <a:ea typeface="Alfa Slab One"/>
                <a:cs typeface="Alfa Slab One"/>
                <a:sym typeface="Alfa Slab One"/>
              </a:rPr>
              <a:t>What did we just do?</a:t>
            </a:r>
            <a:endParaRPr sz="4800">
              <a:solidFill>
                <a:schemeClr val="accent3"/>
              </a:solidFill>
              <a:latin typeface="Alfa Slab One"/>
              <a:ea typeface="Alfa Slab One"/>
              <a:cs typeface="Alfa Slab One"/>
              <a:sym typeface="Alfa Slab One"/>
            </a:endParaRPr>
          </a:p>
          <a:p>
            <a:pPr marL="0" lvl="0" indent="0" algn="l" rtl="0">
              <a:spcBef>
                <a:spcPts val="0"/>
              </a:spcBef>
              <a:spcAft>
                <a:spcPts val="1600"/>
              </a:spcAft>
              <a:buNone/>
            </a:pPr>
            <a:endParaRPr sz="3000">
              <a:solidFill>
                <a:schemeClr val="accent3"/>
              </a:solidFill>
              <a:latin typeface="Alfa Slab One"/>
              <a:ea typeface="Alfa Slab One"/>
              <a:cs typeface="Alfa Slab One"/>
              <a:sym typeface="Alfa Slab One"/>
            </a:endParaRPr>
          </a:p>
        </p:txBody>
      </p:sp>
      <p:pic>
        <p:nvPicPr>
          <p:cNvPr id="82" name="Google Shape;82;p17"/>
          <p:cNvPicPr preferRelativeResize="0"/>
          <p:nvPr/>
        </p:nvPicPr>
        <p:blipFill>
          <a:blip r:embed="rId3">
            <a:alphaModFix/>
          </a:blip>
          <a:stretch>
            <a:fillRect/>
          </a:stretch>
        </p:blipFill>
        <p:spPr>
          <a:xfrm>
            <a:off x="4781125" y="14963"/>
            <a:ext cx="3999900" cy="4824879"/>
          </a:xfrm>
          <a:prstGeom prst="rect">
            <a:avLst/>
          </a:prstGeom>
          <a:noFill/>
          <a:ln>
            <a:noFill/>
          </a:ln>
        </p:spPr>
      </p:pic>
      <p:sp>
        <p:nvSpPr>
          <p:cNvPr id="83" name="Google Shape;83;p17"/>
          <p:cNvSpPr txBox="1"/>
          <p:nvPr/>
        </p:nvSpPr>
        <p:spPr>
          <a:xfrm>
            <a:off x="2775600" y="4433075"/>
            <a:ext cx="3592800" cy="54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From Queens University </a:t>
            </a:r>
            <a:endParaRPr/>
          </a:p>
          <a:p>
            <a:pPr marL="0" lvl="0" indent="0" algn="l" rtl="0">
              <a:spcBef>
                <a:spcPts val="0"/>
              </a:spcBef>
              <a:spcAft>
                <a:spcPts val="0"/>
              </a:spcAft>
              <a:buNone/>
            </a:pPr>
            <a:r>
              <a:rPr lang="en"/>
              <a:t>(Kingston, Ontario, Canada)</a:t>
            </a:r>
            <a:endParaRPr>
              <a:latin typeface="Proxima Nova"/>
              <a:ea typeface="Proxima Nova"/>
              <a:cs typeface="Proxima Nova"/>
              <a:sym typeface="Proxima Nov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Types of Active Learning Techniques</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Simple Active Learning Techniques</a:t>
            </a:r>
            <a:endParaRPr/>
          </a:p>
        </p:txBody>
      </p:sp>
      <p:sp>
        <p:nvSpPr>
          <p:cNvPr id="95" name="Google Shape;95;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Pause for Reflection</a:t>
            </a:r>
            <a:endParaRPr/>
          </a:p>
          <a:p>
            <a:pPr marL="457200" lvl="0" indent="-342900" algn="l" rtl="0">
              <a:spcBef>
                <a:spcPts val="0"/>
              </a:spcBef>
              <a:spcAft>
                <a:spcPts val="0"/>
              </a:spcAft>
              <a:buSzPts val="1800"/>
              <a:buAutoNum type="arabicPeriod"/>
            </a:pPr>
            <a:r>
              <a:rPr lang="en"/>
              <a:t>Think/Pair/Share</a:t>
            </a:r>
            <a:endParaRPr/>
          </a:p>
          <a:p>
            <a:pPr marL="457200" lvl="0" indent="-342900" algn="l" rtl="0">
              <a:spcBef>
                <a:spcPts val="0"/>
              </a:spcBef>
              <a:spcAft>
                <a:spcPts val="0"/>
              </a:spcAft>
              <a:buSzPts val="1800"/>
              <a:buAutoNum type="arabicPeriod"/>
            </a:pPr>
            <a:r>
              <a:rPr lang="en"/>
              <a:t>One Minute Paper</a:t>
            </a:r>
            <a:endParaRPr/>
          </a:p>
          <a:p>
            <a:pPr marL="457200" lvl="0" indent="-342900" algn="l" rtl="0">
              <a:spcBef>
                <a:spcPts val="0"/>
              </a:spcBef>
              <a:spcAft>
                <a:spcPts val="0"/>
              </a:spcAft>
              <a:buSzPts val="1800"/>
              <a:buAutoNum type="arabicPeriod"/>
            </a:pPr>
            <a:r>
              <a:rPr lang="en"/>
              <a:t>Self-Assessment</a:t>
            </a:r>
            <a:endParaRPr/>
          </a:p>
          <a:p>
            <a:pPr marL="457200" lvl="0" indent="-342900" algn="l" rtl="0">
              <a:spcBef>
                <a:spcPts val="0"/>
              </a:spcBef>
              <a:spcAft>
                <a:spcPts val="0"/>
              </a:spcAft>
              <a:buSzPts val="1800"/>
              <a:buAutoNum type="arabicPeriod"/>
            </a:pPr>
            <a:r>
              <a:rPr lang="en"/>
              <a:t>Large Group Discussion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Complex Active Learning Techniques</a:t>
            </a:r>
            <a:endParaRPr/>
          </a:p>
        </p:txBody>
      </p:sp>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Active Review Sessions (Games or Simulations)</a:t>
            </a:r>
            <a:endParaRPr/>
          </a:p>
          <a:p>
            <a:pPr marL="457200" lvl="0" indent="-342900" algn="l" rtl="0">
              <a:spcBef>
                <a:spcPts val="0"/>
              </a:spcBef>
              <a:spcAft>
                <a:spcPts val="0"/>
              </a:spcAft>
              <a:buSzPts val="1800"/>
              <a:buAutoNum type="arabicPeriod"/>
            </a:pPr>
            <a:r>
              <a:rPr lang="en"/>
              <a:t>Role Playing or Forum Theater</a:t>
            </a:r>
            <a:endParaRPr/>
          </a:p>
          <a:p>
            <a:pPr marL="457200" lvl="0" indent="-342900" algn="l" rtl="0">
              <a:spcBef>
                <a:spcPts val="0"/>
              </a:spcBef>
              <a:spcAft>
                <a:spcPts val="0"/>
              </a:spcAft>
              <a:buSzPts val="1800"/>
              <a:buAutoNum type="arabicPeriod"/>
            </a:pPr>
            <a:r>
              <a:rPr lang="en"/>
              <a:t>Jigsaw Discussion</a:t>
            </a:r>
            <a:endParaRPr/>
          </a:p>
          <a:p>
            <a:pPr marL="457200" lvl="0" indent="-342900" algn="l" rtl="0">
              <a:spcBef>
                <a:spcPts val="0"/>
              </a:spcBef>
              <a:spcAft>
                <a:spcPts val="0"/>
              </a:spcAft>
              <a:buSzPts val="1800"/>
              <a:buAutoNum type="arabicPeriod"/>
            </a:pPr>
            <a:r>
              <a:rPr lang="en"/>
              <a:t>Inquiry Learning</a:t>
            </a:r>
            <a:endParaRPr/>
          </a:p>
          <a:p>
            <a:pPr marL="457200" lvl="0" indent="-342900" algn="l" rtl="0">
              <a:spcBef>
                <a:spcPts val="0"/>
              </a:spcBef>
              <a:spcAft>
                <a:spcPts val="0"/>
              </a:spcAft>
              <a:buSzPts val="1800"/>
              <a:buAutoNum type="arabicPeriod"/>
            </a:pPr>
            <a:r>
              <a:rPr lang="en"/>
              <a:t>Brainstorming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Jigsaw in action</a:t>
            </a:r>
            <a:endParaRPr/>
          </a:p>
        </p:txBody>
      </p:sp>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Each group researches one technique, becomes the expert on it</a:t>
            </a:r>
            <a:endParaRPr>
              <a:solidFill>
                <a:srgbClr val="000000"/>
              </a:solidFill>
            </a:endParaRPr>
          </a:p>
          <a:p>
            <a:pPr marL="457200" lvl="0" indent="-342900" algn="l" rtl="0">
              <a:spcBef>
                <a:spcPts val="1600"/>
              </a:spcBef>
              <a:spcAft>
                <a:spcPts val="0"/>
              </a:spcAft>
              <a:buClr>
                <a:srgbClr val="000000"/>
              </a:buClr>
              <a:buSzPts val="1800"/>
              <a:buAutoNum type="alphaUcPeriod"/>
            </a:pPr>
            <a:r>
              <a:rPr lang="en">
                <a:solidFill>
                  <a:srgbClr val="000000"/>
                </a:solidFill>
              </a:rPr>
              <a:t>Active Review Sessions (Games or Simulations)</a:t>
            </a:r>
            <a:endParaRPr>
              <a:solidFill>
                <a:srgbClr val="000000"/>
              </a:solidFill>
            </a:endParaRPr>
          </a:p>
          <a:p>
            <a:pPr marL="457200" lvl="0" indent="-342900" algn="l" rtl="0">
              <a:spcBef>
                <a:spcPts val="0"/>
              </a:spcBef>
              <a:spcAft>
                <a:spcPts val="0"/>
              </a:spcAft>
              <a:buClr>
                <a:srgbClr val="000000"/>
              </a:buClr>
              <a:buSzPts val="1800"/>
              <a:buAutoNum type="alphaUcPeriod"/>
            </a:pPr>
            <a:r>
              <a:rPr lang="en">
                <a:solidFill>
                  <a:srgbClr val="000000"/>
                </a:solidFill>
              </a:rPr>
              <a:t>Role Playing or Forum Theater</a:t>
            </a:r>
            <a:endParaRPr>
              <a:solidFill>
                <a:srgbClr val="000000"/>
              </a:solidFill>
            </a:endParaRPr>
          </a:p>
          <a:p>
            <a:pPr marL="457200" lvl="0" indent="-342900" algn="l" rtl="0">
              <a:spcBef>
                <a:spcPts val="0"/>
              </a:spcBef>
              <a:spcAft>
                <a:spcPts val="0"/>
              </a:spcAft>
              <a:buClr>
                <a:srgbClr val="000000"/>
              </a:buClr>
              <a:buSzPts val="1800"/>
              <a:buAutoNum type="alphaUcPeriod"/>
            </a:pPr>
            <a:r>
              <a:rPr lang="en">
                <a:solidFill>
                  <a:srgbClr val="000000"/>
                </a:solidFill>
              </a:rPr>
              <a:t>Jigsaw Discussion</a:t>
            </a:r>
            <a:endParaRPr>
              <a:solidFill>
                <a:srgbClr val="000000"/>
              </a:solidFill>
            </a:endParaRPr>
          </a:p>
          <a:p>
            <a:pPr marL="457200" lvl="0" indent="-342900" algn="l" rtl="0">
              <a:spcBef>
                <a:spcPts val="0"/>
              </a:spcBef>
              <a:spcAft>
                <a:spcPts val="0"/>
              </a:spcAft>
              <a:buClr>
                <a:srgbClr val="000000"/>
              </a:buClr>
              <a:buSzPts val="1800"/>
              <a:buAutoNum type="alphaUcPeriod"/>
            </a:pPr>
            <a:r>
              <a:rPr lang="en">
                <a:solidFill>
                  <a:srgbClr val="000000"/>
                </a:solidFill>
              </a:rPr>
              <a:t>Inquiry Learning</a:t>
            </a:r>
            <a:endParaRPr>
              <a:solidFill>
                <a:srgbClr val="000000"/>
              </a:solidFill>
            </a:endParaRPr>
          </a:p>
          <a:p>
            <a:pPr marL="457200" lvl="0" indent="-342900" algn="l" rtl="0">
              <a:spcBef>
                <a:spcPts val="0"/>
              </a:spcBef>
              <a:spcAft>
                <a:spcPts val="0"/>
              </a:spcAft>
              <a:buClr>
                <a:srgbClr val="000000"/>
              </a:buClr>
              <a:buSzPts val="1800"/>
              <a:buAutoNum type="alphaUcPeriod"/>
            </a:pPr>
            <a:r>
              <a:rPr lang="en">
                <a:solidFill>
                  <a:srgbClr val="000000"/>
                </a:solidFill>
              </a:rPr>
              <a:t>Experiential Learning</a:t>
            </a:r>
            <a:endParaRPr>
              <a:solidFill>
                <a:srgbClr val="000000"/>
              </a:solidFill>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506</Words>
  <Application>Microsoft Macintosh PowerPoint</Application>
  <PresentationFormat>On-screen Show (16:9)</PresentationFormat>
  <Paragraphs>90</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Roboto</vt:lpstr>
      <vt:lpstr>Alfa Slab One</vt:lpstr>
      <vt:lpstr>Proxima Nova</vt:lpstr>
      <vt:lpstr>Arial</vt:lpstr>
      <vt:lpstr>Gameday</vt:lpstr>
      <vt:lpstr>Active Learning </vt:lpstr>
      <vt:lpstr>Who is here?</vt:lpstr>
      <vt:lpstr>What is Active Learning</vt:lpstr>
      <vt:lpstr>Description of Active Learning</vt:lpstr>
      <vt:lpstr>PowerPoint Presentation</vt:lpstr>
      <vt:lpstr>Types of Active Learning Techniques</vt:lpstr>
      <vt:lpstr>5 Simple Active Learning Techniques</vt:lpstr>
      <vt:lpstr>5 Complex Active Learning Techniques</vt:lpstr>
      <vt:lpstr>Jigsaw in action</vt:lpstr>
      <vt:lpstr>Jigsaw in action- Consider...</vt:lpstr>
      <vt:lpstr>Jigsaw Part Two – Putting it together</vt:lpstr>
      <vt:lpstr>Circle Back</vt:lpstr>
      <vt:lpstr>Considerations</vt:lpstr>
      <vt:lpstr>Resources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Learning </dc:title>
  <cp:lastModifiedBy>Eli Collins-Brown</cp:lastModifiedBy>
  <cp:revision>8</cp:revision>
  <dcterms:modified xsi:type="dcterms:W3CDTF">2019-07-31T01:38:02Z</dcterms:modified>
</cp:coreProperties>
</file>